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9"/>
  </p:notesMasterIdLst>
  <p:sldIdLst>
    <p:sldId id="3320" r:id="rId2"/>
    <p:sldId id="3314" r:id="rId3"/>
    <p:sldId id="3315" r:id="rId4"/>
    <p:sldId id="3316" r:id="rId5"/>
    <p:sldId id="3317" r:id="rId6"/>
    <p:sldId id="3318" r:id="rId7"/>
    <p:sldId id="3319" r:id="rId8"/>
  </p:sldIdLst>
  <p:sldSz cx="24377650" cy="13716000"/>
  <p:notesSz cx="6797675" cy="9926638"/>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3" orient="horz" pos="480" userDrawn="1">
          <p15:clr>
            <a:srgbClr val="A4A3A4"/>
          </p15:clr>
        </p15:guide>
        <p15:guide id="54" orient="horz" pos="8160" userDrawn="1">
          <p15:clr>
            <a:srgbClr val="A4A3A4"/>
          </p15:clr>
        </p15:guide>
        <p15:guide id="55" pos="14398" userDrawn="1">
          <p15:clr>
            <a:srgbClr val="A4A3A4"/>
          </p15:clr>
        </p15:guide>
        <p15:guide id="56" pos="9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78B3"/>
    <a:srgbClr val="2CB3EB"/>
    <a:srgbClr val="FC0D1B"/>
    <a:srgbClr val="FA7B87"/>
    <a:srgbClr val="FB4756"/>
    <a:srgbClr val="CA252D"/>
    <a:srgbClr val="FA4069"/>
    <a:srgbClr val="F63D93"/>
    <a:srgbClr val="6CB5E3"/>
    <a:srgbClr val="EE234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50" autoAdjust="0"/>
    <p:restoredTop sz="95439" autoAdjust="0"/>
  </p:normalViewPr>
  <p:slideViewPr>
    <p:cSldViewPr snapToGrid="0" snapToObjects="1">
      <p:cViewPr varScale="1">
        <p:scale>
          <a:sx n="51" d="100"/>
          <a:sy n="51" d="100"/>
        </p:scale>
        <p:origin x="330" y="324"/>
      </p:cViewPr>
      <p:guideLst>
        <p:guide orient="horz" pos="480"/>
        <p:guide orient="horz" pos="8160"/>
        <p:guide pos="14398"/>
        <p:guide pos="958"/>
      </p:guideLst>
    </p:cSldViewPr>
  </p:slideViewPr>
  <p:notesTextViewPr>
    <p:cViewPr>
      <p:scale>
        <a:sx n="20" d="100"/>
        <a:sy n="20" d="100"/>
      </p:scale>
      <p:origin x="0" y="0"/>
    </p:cViewPr>
  </p:notesTextViewPr>
  <p:sorterViewPr>
    <p:cViewPr>
      <p:scale>
        <a:sx n="50" d="100"/>
        <a:sy n="5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b="0" i="0">
                <a:latin typeface="Fira Sans Light" panose="020B0403050000020004" pitchFamily="34" charset="0"/>
              </a:defRPr>
            </a:lvl1pPr>
          </a:lstStyle>
          <a:p>
            <a:endParaRPr lang="en-US"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b="0" i="0">
                <a:latin typeface="Fira Sans Light" panose="020B0403050000020004" pitchFamily="34" charset="0"/>
              </a:defRPr>
            </a:lvl1pPr>
          </a:lstStyle>
          <a:p>
            <a:fld id="{EFC10EE1-B198-C942-8235-326C972CBB30}" type="datetimeFigureOut">
              <a:rPr lang="en-US" smtClean="0"/>
              <a:pPr/>
              <a:t>6/14/2022</a:t>
            </a:fld>
            <a:endParaRPr lang="en-US" dirty="0"/>
          </a:p>
        </p:txBody>
      </p:sp>
      <p:sp>
        <p:nvSpPr>
          <p:cNvPr id="4" name="Slide Image Placeholder 3"/>
          <p:cNvSpPr>
            <a:spLocks noGrp="1" noRot="1" noChangeAspect="1"/>
          </p:cNvSpPr>
          <p:nvPr>
            <p:ph type="sldImg" idx="2"/>
          </p:nvPr>
        </p:nvSpPr>
        <p:spPr>
          <a:xfrm>
            <a:off x="92075" y="744538"/>
            <a:ext cx="6613525" cy="37226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b="0" i="0">
                <a:latin typeface="Fira Sans Light" panose="020B0403050000020004" pitchFamily="34" charset="0"/>
              </a:defRPr>
            </a:lvl1pPr>
          </a:lstStyle>
          <a:p>
            <a:endParaRPr lang="en-US"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b="0" i="0">
                <a:latin typeface="Fira Sans Light" panose="020B0403050000020004"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Fira Sans Light" panose="020B0403050000020004" pitchFamily="34" charset="0"/>
        <a:ea typeface="+mn-ea"/>
        <a:cs typeface="+mn-cs"/>
      </a:defRPr>
    </a:lvl1pPr>
    <a:lvl2pPr marL="914217" algn="l" defTabSz="914217" rtl="0" eaLnBrk="1" latinLnBrk="0" hangingPunct="1">
      <a:defRPr sz="2400" b="0" i="0" kern="1200">
        <a:solidFill>
          <a:schemeClr val="tx1"/>
        </a:solidFill>
        <a:latin typeface="Fira Sans Light" panose="020B0403050000020004" pitchFamily="34" charset="0"/>
        <a:ea typeface="+mn-ea"/>
        <a:cs typeface="+mn-cs"/>
      </a:defRPr>
    </a:lvl2pPr>
    <a:lvl3pPr marL="1828434" algn="l" defTabSz="914217" rtl="0" eaLnBrk="1" latinLnBrk="0" hangingPunct="1">
      <a:defRPr sz="2400" b="0" i="0" kern="1200">
        <a:solidFill>
          <a:schemeClr val="tx1"/>
        </a:solidFill>
        <a:latin typeface="Fira Sans Light" panose="020B0403050000020004" pitchFamily="34" charset="0"/>
        <a:ea typeface="+mn-ea"/>
        <a:cs typeface="+mn-cs"/>
      </a:defRPr>
    </a:lvl3pPr>
    <a:lvl4pPr marL="2742651" algn="l" defTabSz="914217" rtl="0" eaLnBrk="1" latinLnBrk="0" hangingPunct="1">
      <a:defRPr sz="2400" b="0" i="0" kern="1200">
        <a:solidFill>
          <a:schemeClr val="tx1"/>
        </a:solidFill>
        <a:latin typeface="Fira Sans Light" panose="020B0403050000020004" pitchFamily="34" charset="0"/>
        <a:ea typeface="+mn-ea"/>
        <a:cs typeface="+mn-cs"/>
      </a:defRPr>
    </a:lvl4pPr>
    <a:lvl5pPr marL="3656868" algn="l" defTabSz="914217" rtl="0" eaLnBrk="1" latinLnBrk="0" hangingPunct="1">
      <a:defRPr sz="2400" b="0" i="0" kern="1200">
        <a:solidFill>
          <a:schemeClr val="tx1"/>
        </a:solidFill>
        <a:latin typeface="Fira Sans Light" panose="020B0403050000020004"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1</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759838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2</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056492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3</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364247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4</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806779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5</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605248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6</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640738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7</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212725" y="828675"/>
            <a:ext cx="7278688" cy="40957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1032" y="5185635"/>
            <a:ext cx="6163541" cy="491334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153934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26116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63E8C5F1-B83D-344B-9AF9-42D755A77CDC}"/>
              </a:ext>
            </a:extLst>
          </p:cNvPr>
          <p:cNvSpPr/>
          <p:nvPr userDrawn="1"/>
        </p:nvSpPr>
        <p:spPr>
          <a:xfrm>
            <a:off x="22174494" y="12373805"/>
            <a:ext cx="817586" cy="817586"/>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Fira Sans Light" panose="020B0403050000020004" pitchFamily="34" charset="0"/>
            </a:endParaRPr>
          </a:p>
        </p:txBody>
      </p:sp>
      <p:sp>
        <p:nvSpPr>
          <p:cNvPr id="4" name="Oval 3">
            <a:extLst>
              <a:ext uri="{FF2B5EF4-FFF2-40B4-BE49-F238E27FC236}">
                <a16:creationId xmlns:a16="http://schemas.microsoft.com/office/drawing/2014/main" id="{C14FEE86-28D8-2B49-A496-80235725B73B}"/>
              </a:ext>
            </a:extLst>
          </p:cNvPr>
          <p:cNvSpPr/>
          <p:nvPr userDrawn="1"/>
        </p:nvSpPr>
        <p:spPr>
          <a:xfrm>
            <a:off x="22236348" y="12435659"/>
            <a:ext cx="693877" cy="6938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Fira Sans Light" panose="020B0403050000020004" pitchFamily="34" charset="0"/>
            </a:endParaRPr>
          </a:p>
        </p:txBody>
      </p:sp>
      <p:sp>
        <p:nvSpPr>
          <p:cNvPr id="8" name="TextBox 7">
            <a:extLst>
              <a:ext uri="{FF2B5EF4-FFF2-40B4-BE49-F238E27FC236}">
                <a16:creationId xmlns:a16="http://schemas.microsoft.com/office/drawing/2014/main" id="{7156FEFB-1B47-144A-92EC-F20F29E731C4}"/>
              </a:ext>
            </a:extLst>
          </p:cNvPr>
          <p:cNvSpPr txBox="1"/>
          <p:nvPr userDrawn="1"/>
        </p:nvSpPr>
        <p:spPr>
          <a:xfrm>
            <a:off x="22307409" y="12551764"/>
            <a:ext cx="551754" cy="461665"/>
          </a:xfrm>
          <a:prstGeom prst="rect">
            <a:avLst/>
          </a:prstGeom>
          <a:noFill/>
        </p:spPr>
        <p:txBody>
          <a:bodyPr wrap="none" lIns="91440" tIns="45720" rIns="91440" bIns="45720" rtlCol="0">
            <a:spAutoFit/>
          </a:bodyPr>
          <a:lstStyle/>
          <a:p>
            <a:pPr algn="ctr"/>
            <a:fld id="{260E2A6B-A809-4840-BF14-8648BC0BDF87}" type="slidenum">
              <a:rPr lang="id-ID" sz="2400" b="0" i="0" smtClean="0">
                <a:solidFill>
                  <a:schemeClr val="accent1"/>
                </a:solidFill>
                <a:latin typeface="Fira Sans" panose="020B0503050000020004" pitchFamily="34" charset="0"/>
                <a:ea typeface="Roboto" panose="02000000000000000000" pitchFamily="2" charset="0"/>
                <a:cs typeface="Open Sans" charset="0"/>
              </a:rPr>
              <a:pPr algn="ctr"/>
              <a:t>‹#›</a:t>
            </a:fld>
            <a:endParaRPr lang="id-ID" sz="2800" b="0" i="0" dirty="0">
              <a:solidFill>
                <a:schemeClr val="accent1"/>
              </a:solidFill>
              <a:latin typeface="Fira Sans" panose="020B0503050000020004" pitchFamily="34" charset="0"/>
              <a:ea typeface="Roboto" panose="02000000000000000000" pitchFamily="2" charset="0"/>
              <a:cs typeface="Open Sans" charset="0"/>
            </a:endParaRPr>
          </a:p>
        </p:txBody>
      </p:sp>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7" r:id="rId1"/>
  </p:sldLayoutIdLst>
  <p:hf hdr="0" ftr="0" dt="0"/>
  <p:txStyles>
    <p:titleStyle>
      <a:lvl1pPr algn="l" defTabSz="1828343" rtl="0" eaLnBrk="1" latinLnBrk="0" hangingPunct="1">
        <a:lnSpc>
          <a:spcPct val="90000"/>
        </a:lnSpc>
        <a:spcBef>
          <a:spcPct val="0"/>
        </a:spcBef>
        <a:buNone/>
        <a:defRPr sz="6600" b="1" i="0" kern="1200">
          <a:solidFill>
            <a:schemeClr val="tx2"/>
          </a:solidFill>
          <a:latin typeface="Fira Sans" panose="020B0503050000020004" pitchFamily="34" charset="0"/>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400" b="0" i="0" kern="1200">
          <a:solidFill>
            <a:schemeClr val="tx1"/>
          </a:solidFill>
          <a:latin typeface="Fira Sans Light" panose="020B0403050000020004" pitchFamily="34" charset="0"/>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400" b="0" i="0" kern="1200">
          <a:solidFill>
            <a:schemeClr val="tx1"/>
          </a:solidFill>
          <a:latin typeface="Fira Sans Light" panose="020B0403050000020004" pitchFamily="34" charset="0"/>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600" b="0" i="0" kern="1200">
          <a:solidFill>
            <a:schemeClr val="tx1"/>
          </a:solidFill>
          <a:latin typeface="Fira Sans Light" panose="020B0403050000020004" pitchFamily="34" charset="0"/>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200" b="0" i="0" kern="1200">
          <a:solidFill>
            <a:schemeClr val="tx1"/>
          </a:solidFill>
          <a:latin typeface="Fira Sans Light" panose="020B0403050000020004" pitchFamily="34" charset="0"/>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200" b="0" i="0" kern="1200">
          <a:solidFill>
            <a:schemeClr val="tx1"/>
          </a:solidFill>
          <a:latin typeface="Fira Sans Light" panose="020B0403050000020004" pitchFamily="34" charset="0"/>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269906" y="177732"/>
            <a:ext cx="7668585" cy="13017843"/>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848616" y="684218"/>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1232039" y="267400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332600" y="10176204"/>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9856915" y="8546752"/>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YR</a:t>
            </a:r>
            <a:endParaRPr lang="en-US" sz="6000" b="1" dirty="0">
              <a:solidFill>
                <a:schemeClr val="accent4"/>
              </a:solidFill>
              <a:latin typeface="Fira Sans" panose="020B0503050000020004" pitchFamily="34" charset="0"/>
            </a:endParaRPr>
          </a:p>
        </p:txBody>
      </p:sp>
      <p:sp>
        <p:nvSpPr>
          <p:cNvPr id="92" name="TextBox 91">
            <a:extLst>
              <a:ext uri="{FF2B5EF4-FFF2-40B4-BE49-F238E27FC236}">
                <a16:creationId xmlns:a16="http://schemas.microsoft.com/office/drawing/2014/main" id="{44BA6416-F6CC-104C-9C63-9B9CBBA8CA02}"/>
              </a:ext>
            </a:extLst>
          </p:cNvPr>
          <p:cNvSpPr txBox="1"/>
          <p:nvPr/>
        </p:nvSpPr>
        <p:spPr>
          <a:xfrm>
            <a:off x="-1049424" y="-19095"/>
            <a:ext cx="8026949" cy="1015663"/>
          </a:xfrm>
          <a:prstGeom prst="rect">
            <a:avLst/>
          </a:prstGeom>
          <a:noFill/>
        </p:spPr>
        <p:txBody>
          <a:bodyPr wrap="square" rtlCol="0">
            <a:spAutoFit/>
          </a:bodyPr>
          <a:lstStyle/>
          <a:p>
            <a:pPr algn="ctr"/>
            <a:r>
              <a:rPr lang="en-US" sz="6000" b="1" dirty="0" smtClean="0">
                <a:solidFill>
                  <a:schemeClr val="tx2"/>
                </a:solidFill>
                <a:latin typeface="Fira Sans" panose="020B0503050000020004" pitchFamily="34" charset="0"/>
              </a:rPr>
              <a:t>Science skills</a:t>
            </a:r>
            <a:endParaRPr lang="en-US" sz="6000" b="1" dirty="0">
              <a:solidFill>
                <a:schemeClr val="tx2"/>
              </a:solidFill>
              <a:latin typeface="Fira Sans" panose="020B0503050000020004" pitchFamily="34" charset="0"/>
            </a:endParaRPr>
          </a:p>
        </p:txBody>
      </p:sp>
      <p:cxnSp>
        <p:nvCxnSpPr>
          <p:cNvPr id="93" name="Straight Connector 92">
            <a:extLst>
              <a:ext uri="{FF2B5EF4-FFF2-40B4-BE49-F238E27FC236}">
                <a16:creationId xmlns:a16="http://schemas.microsoft.com/office/drawing/2014/main" id="{1679ED8B-8E74-8B47-8B43-EE78C8B308C2}"/>
              </a:ext>
            </a:extLst>
          </p:cNvPr>
          <p:cNvCxnSpPr/>
          <p:nvPr/>
        </p:nvCxnSpPr>
        <p:spPr>
          <a:xfrm>
            <a:off x="283356" y="939448"/>
            <a:ext cx="5291560" cy="0"/>
          </a:xfrm>
          <a:prstGeom prst="line">
            <a:avLst/>
          </a:prstGeom>
          <a:ln w="63500">
            <a:solidFill>
              <a:schemeClr val="accent4"/>
            </a:solidFill>
          </a:ln>
        </p:spPr>
        <p:style>
          <a:lnRef idx="1">
            <a:schemeClr val="accent1"/>
          </a:lnRef>
          <a:fillRef idx="0">
            <a:schemeClr val="accent1"/>
          </a:fillRef>
          <a:effectRef idx="0">
            <a:schemeClr val="accent1"/>
          </a:effectRef>
          <a:fontRef idx="minor">
            <a:schemeClr val="tx1"/>
          </a:fontRef>
        </p:style>
      </p:cxnSp>
      <p:sp>
        <p:nvSpPr>
          <p:cNvPr id="97" name="Subtitle 2">
            <a:extLst>
              <a:ext uri="{FF2B5EF4-FFF2-40B4-BE49-F238E27FC236}">
                <a16:creationId xmlns:a16="http://schemas.microsoft.com/office/drawing/2014/main" id="{4EC94491-6539-F941-898A-4BB887977E4E}"/>
              </a:ext>
            </a:extLst>
          </p:cNvPr>
          <p:cNvSpPr txBox="1">
            <a:spLocks/>
          </p:cNvSpPr>
          <p:nvPr/>
        </p:nvSpPr>
        <p:spPr>
          <a:xfrm>
            <a:off x="-76476" y="5556876"/>
            <a:ext cx="3715200" cy="231865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Starry </a:t>
            </a:r>
            <a:r>
              <a:rPr lang="en-US" sz="2800" b="1" dirty="0" smtClean="0">
                <a:latin typeface="Fira Sans" panose="020B0503050000020004" pitchFamily="34" charset="0"/>
                <a:ea typeface="League Spartan" charset="0"/>
                <a:cs typeface="Poppins" pitchFamily="2" charset="77"/>
              </a:rPr>
              <a:t>night</a:t>
            </a:r>
          </a:p>
          <a:p>
            <a:pPr algn="l">
              <a:lnSpc>
                <a:spcPts val="3600"/>
              </a:lnSpc>
            </a:pPr>
            <a:r>
              <a:rPr lang="en-US" sz="2800" b="1" dirty="0" smtClean="0">
                <a:latin typeface="Fira Sans" panose="020B0503050000020004" pitchFamily="34" charset="0"/>
                <a:ea typeface="League Spartan" charset="0"/>
                <a:cs typeface="Poppins" pitchFamily="2" charset="77"/>
              </a:rPr>
              <a:t>Winter Wonderland</a:t>
            </a:r>
            <a:endParaRPr lang="en-US" sz="2800" b="1" dirty="0" smtClean="0">
              <a:latin typeface="Fira Sans" panose="020B0503050000020004" pitchFamily="34" charset="0"/>
              <a:ea typeface="League Spartan" charset="0"/>
              <a:cs typeface="Poppins" pitchFamily="2" charset="77"/>
            </a:endParaRPr>
          </a:p>
          <a:p>
            <a:pPr algn="l">
              <a:lnSpc>
                <a:spcPts val="3600"/>
              </a:lnSpc>
            </a:pP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8" name="Subtitle 2">
            <a:extLst>
              <a:ext uri="{FF2B5EF4-FFF2-40B4-BE49-F238E27FC236}">
                <a16:creationId xmlns:a16="http://schemas.microsoft.com/office/drawing/2014/main" id="{4EC94491-6539-F941-898A-4BB887977E4E}"/>
              </a:ext>
            </a:extLst>
          </p:cNvPr>
          <p:cNvSpPr txBox="1">
            <a:spLocks/>
          </p:cNvSpPr>
          <p:nvPr/>
        </p:nvSpPr>
        <p:spPr>
          <a:xfrm>
            <a:off x="448655" y="2721524"/>
            <a:ext cx="7604036" cy="231249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Me and my </a:t>
            </a:r>
            <a:r>
              <a:rPr lang="en-US" sz="2800" b="1" dirty="0" smtClean="0">
                <a:latin typeface="Fira Sans" panose="020B0503050000020004" pitchFamily="34" charset="0"/>
                <a:ea typeface="League Spartan" charset="0"/>
                <a:cs typeface="Poppins" pitchFamily="2" charset="77"/>
              </a:rPr>
              <a:t>community</a:t>
            </a:r>
          </a:p>
          <a:p>
            <a:pPr algn="l">
              <a:lnSpc>
                <a:spcPts val="3600"/>
              </a:lnSpc>
            </a:pPr>
            <a:r>
              <a:rPr lang="en-US" sz="2800" b="1" dirty="0" smtClean="0">
                <a:latin typeface="Fira Sans" panose="020B0503050000020004" pitchFamily="34" charset="0"/>
                <a:ea typeface="League Spartan" charset="0"/>
                <a:cs typeface="Poppins" pitchFamily="2" charset="77"/>
              </a:rPr>
              <a:t>Exploring Autumn</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9" name="Subtitle 2">
            <a:extLst>
              <a:ext uri="{FF2B5EF4-FFF2-40B4-BE49-F238E27FC236}">
                <a16:creationId xmlns:a16="http://schemas.microsoft.com/office/drawing/2014/main" id="{4EC94491-6539-F941-898A-4BB887977E4E}"/>
              </a:ext>
            </a:extLst>
          </p:cNvPr>
          <p:cNvSpPr txBox="1">
            <a:spLocks/>
          </p:cNvSpPr>
          <p:nvPr/>
        </p:nvSpPr>
        <p:spPr>
          <a:xfrm>
            <a:off x="2172981" y="7355186"/>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Dangerous </a:t>
            </a:r>
            <a:r>
              <a:rPr lang="en-US" sz="2800" b="1" dirty="0" smtClean="0">
                <a:latin typeface="Fira Sans" panose="020B0503050000020004" pitchFamily="34" charset="0"/>
                <a:ea typeface="League Spartan" charset="0"/>
                <a:cs typeface="Poppins" pitchFamily="2" charset="77"/>
              </a:rPr>
              <a:t>dinosaurs</a:t>
            </a:r>
          </a:p>
          <a:p>
            <a:pPr algn="l">
              <a:lnSpc>
                <a:spcPts val="3600"/>
              </a:lnSpc>
            </a:pPr>
            <a:r>
              <a:rPr lang="en-US" sz="2800" b="1" dirty="0" smtClean="0">
                <a:latin typeface="Fira Sans" panose="020B0503050000020004" pitchFamily="34" charset="0"/>
                <a:ea typeface="League Spartan" charset="0"/>
                <a:cs typeface="Poppins" pitchFamily="2" charset="77"/>
              </a:rPr>
              <a:t>Puddles and Rainbows</a:t>
            </a:r>
            <a:endParaRPr lang="en-US" sz="2800" b="1" dirty="0" smtClean="0">
              <a:latin typeface="Fira Sans" panose="020B0503050000020004" pitchFamily="34" charset="0"/>
              <a:ea typeface="League Spartan" charset="0"/>
              <a:cs typeface="Poppins" pitchFamily="2" charset="77"/>
            </a:endParaRPr>
          </a:p>
        </p:txBody>
      </p:sp>
      <p:sp>
        <p:nvSpPr>
          <p:cNvPr id="100" name="Subtitle 2">
            <a:extLst>
              <a:ext uri="{FF2B5EF4-FFF2-40B4-BE49-F238E27FC236}">
                <a16:creationId xmlns:a16="http://schemas.microsoft.com/office/drawing/2014/main" id="{4EC94491-6539-F941-898A-4BB887977E4E}"/>
              </a:ext>
            </a:extLst>
          </p:cNvPr>
          <p:cNvSpPr txBox="1">
            <a:spLocks/>
          </p:cNvSpPr>
          <p:nvPr/>
        </p:nvSpPr>
        <p:spPr>
          <a:xfrm>
            <a:off x="2571565" y="1466264"/>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600" b="1" u="sng" dirty="0" smtClean="0">
                <a:latin typeface="Fira Sans" panose="020B0503050000020004" pitchFamily="34" charset="0"/>
                <a:ea typeface="League Spartan" charset="0"/>
                <a:cs typeface="Poppins" pitchFamily="2" charset="77"/>
              </a:rPr>
              <a:t>Topics</a:t>
            </a:r>
            <a:endParaRPr lang="en-US" sz="3600" b="1" u="sng" dirty="0" smtClean="0">
              <a:latin typeface="Fira Sans" panose="020B0503050000020004" pitchFamily="34" charset="0"/>
              <a:ea typeface="League Spartan" charset="0"/>
              <a:cs typeface="Poppins" pitchFamily="2" charset="77"/>
            </a:endParaRPr>
          </a:p>
          <a:p>
            <a:pPr algn="l">
              <a:lnSpc>
                <a:spcPts val="3600"/>
              </a:lnSpc>
            </a:pPr>
            <a:r>
              <a:rPr lang="en-US" sz="2800" b="1" dirty="0" smtClean="0">
                <a:latin typeface="Fira Sans" panose="020B0503050000020004" pitchFamily="34" charset="0"/>
                <a:ea typeface="League Spartan" charset="0"/>
                <a:cs typeface="Poppins" pitchFamily="2" charset="77"/>
              </a:rPr>
              <a:t> </a:t>
            </a:r>
            <a:endParaRPr lang="en-US" sz="2800" b="1" dirty="0">
              <a:latin typeface="Fira Sans" panose="020B0503050000020004" pitchFamily="34" charset="0"/>
              <a:ea typeface="League Spartan" charset="0"/>
              <a:cs typeface="Poppins" pitchFamily="2" charset="77"/>
            </a:endParaRPr>
          </a:p>
        </p:txBody>
      </p:sp>
      <p:sp>
        <p:nvSpPr>
          <p:cNvPr id="101" name="Subtitle 2">
            <a:extLst>
              <a:ext uri="{FF2B5EF4-FFF2-40B4-BE49-F238E27FC236}">
                <a16:creationId xmlns:a16="http://schemas.microsoft.com/office/drawing/2014/main" id="{4EC94491-6539-F941-898A-4BB887977E4E}"/>
              </a:ext>
            </a:extLst>
          </p:cNvPr>
          <p:cNvSpPr txBox="1">
            <a:spLocks/>
          </p:cNvSpPr>
          <p:nvPr/>
        </p:nvSpPr>
        <p:spPr>
          <a:xfrm>
            <a:off x="3267782" y="4285250"/>
            <a:ext cx="5663117" cy="177696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Once upon a time</a:t>
            </a:r>
          </a:p>
          <a:p>
            <a:pPr algn="l">
              <a:lnSpc>
                <a:spcPts val="3600"/>
              </a:lnSpc>
            </a:pPr>
            <a:r>
              <a:rPr lang="en-US" sz="2800" b="1" dirty="0" smtClean="0">
                <a:latin typeface="Fira Sans" panose="020B0503050000020004" pitchFamily="34" charset="0"/>
                <a:ea typeface="League Spartan" charset="0"/>
                <a:cs typeface="Poppins" pitchFamily="2" charset="77"/>
              </a:rPr>
              <a:t>Sparkle and Shine</a:t>
            </a:r>
            <a:endParaRPr lang="en-US" sz="2800" b="1" dirty="0" smtClean="0">
              <a:latin typeface="Fira Sans" panose="020B0503050000020004" pitchFamily="34" charset="0"/>
              <a:ea typeface="League Spartan" charset="0"/>
              <a:cs typeface="Poppins" pitchFamily="2" charset="77"/>
            </a:endParaRPr>
          </a:p>
          <a:p>
            <a:pPr algn="l">
              <a:lnSpc>
                <a:spcPts val="3600"/>
              </a:lnSpc>
            </a:pPr>
            <a:endParaRPr lang="en-US" sz="2800" b="1" dirty="0">
              <a:latin typeface="Fira Sans" panose="020B0503050000020004" pitchFamily="34" charset="0"/>
              <a:ea typeface="League Spartan" charset="0"/>
              <a:cs typeface="Poppins" pitchFamily="2" charset="77"/>
            </a:endParaRPr>
          </a:p>
        </p:txBody>
      </p:sp>
      <p:sp>
        <p:nvSpPr>
          <p:cNvPr id="102" name="Subtitle 2">
            <a:extLst>
              <a:ext uri="{FF2B5EF4-FFF2-40B4-BE49-F238E27FC236}">
                <a16:creationId xmlns:a16="http://schemas.microsoft.com/office/drawing/2014/main" id="{4EC94491-6539-F941-898A-4BB887977E4E}"/>
              </a:ext>
            </a:extLst>
          </p:cNvPr>
          <p:cNvSpPr txBox="1">
            <a:spLocks/>
          </p:cNvSpPr>
          <p:nvPr/>
        </p:nvSpPr>
        <p:spPr>
          <a:xfrm>
            <a:off x="-151460" y="9393400"/>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Sunshine and Sunflowers</a:t>
            </a:r>
          </a:p>
          <a:p>
            <a:pPr algn="l">
              <a:lnSpc>
                <a:spcPts val="3600"/>
              </a:lnSpc>
            </a:pPr>
            <a:r>
              <a:rPr lang="en-US" sz="2800" b="1" dirty="0" smtClean="0">
                <a:latin typeface="Fira Sans" panose="020B0503050000020004" pitchFamily="34" charset="0"/>
                <a:ea typeface="League Spartan" charset="0"/>
                <a:cs typeface="Poppins" pitchFamily="2" charset="77"/>
              </a:rPr>
              <a:t>Shadows and Reflections</a:t>
            </a:r>
            <a:endParaRPr lang="en-US" sz="2800" b="1" dirty="0" smtClean="0">
              <a:latin typeface="Fira Sans" panose="020B0503050000020004" pitchFamily="34" charset="0"/>
              <a:ea typeface="League Spartan" charset="0"/>
              <a:cs typeface="Poppins" pitchFamily="2" charset="77"/>
            </a:endParaRPr>
          </a:p>
        </p:txBody>
      </p:sp>
      <p:sp>
        <p:nvSpPr>
          <p:cNvPr id="103" name="Subtitle 2">
            <a:extLst>
              <a:ext uri="{FF2B5EF4-FFF2-40B4-BE49-F238E27FC236}">
                <a16:creationId xmlns:a16="http://schemas.microsoft.com/office/drawing/2014/main" id="{4EC94491-6539-F941-898A-4BB887977E4E}"/>
              </a:ext>
            </a:extLst>
          </p:cNvPr>
          <p:cNvSpPr txBox="1">
            <a:spLocks/>
          </p:cNvSpPr>
          <p:nvPr/>
        </p:nvSpPr>
        <p:spPr>
          <a:xfrm>
            <a:off x="2571565" y="11319718"/>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Big Wide World</a:t>
            </a:r>
          </a:p>
          <a:p>
            <a:pPr algn="l">
              <a:lnSpc>
                <a:spcPts val="3600"/>
              </a:lnSpc>
            </a:pPr>
            <a:r>
              <a:rPr lang="en-US" sz="2800" b="1" dirty="0" smtClean="0">
                <a:latin typeface="Fira Sans" panose="020B0503050000020004" pitchFamily="34" charset="0"/>
                <a:ea typeface="League Spartan" charset="0"/>
                <a:cs typeface="Poppins" pitchFamily="2" charset="77"/>
              </a:rPr>
              <a:t>Splash </a:t>
            </a:r>
            <a:endParaRPr lang="en-US" sz="2800" b="1" dirty="0" smtClean="0">
              <a:latin typeface="Fira Sans" panose="020B0503050000020004" pitchFamily="34" charset="0"/>
              <a:ea typeface="League Spartan" charset="0"/>
              <a:cs typeface="Poppins" pitchFamily="2" charset="77"/>
            </a:endParaRPr>
          </a:p>
        </p:txBody>
      </p:sp>
      <p:sp>
        <p:nvSpPr>
          <p:cNvPr id="104" name="Subtitle 2">
            <a:extLst>
              <a:ext uri="{FF2B5EF4-FFF2-40B4-BE49-F238E27FC236}">
                <a16:creationId xmlns:a16="http://schemas.microsoft.com/office/drawing/2014/main" id="{4EC94491-6539-F941-898A-4BB887977E4E}"/>
              </a:ext>
            </a:extLst>
          </p:cNvPr>
          <p:cNvSpPr txBox="1">
            <a:spLocks/>
          </p:cNvSpPr>
          <p:nvPr/>
        </p:nvSpPr>
        <p:spPr>
          <a:xfrm>
            <a:off x="15769065" y="-480"/>
            <a:ext cx="6671175"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600" b="1" u="sng" dirty="0" smtClean="0">
                <a:latin typeface="Fira Sans" panose="020B0503050000020004" pitchFamily="34" charset="0"/>
                <a:ea typeface="League Spartan" charset="0"/>
                <a:cs typeface="Poppins" pitchFamily="2" charset="77"/>
              </a:rPr>
              <a:t>Skills</a:t>
            </a:r>
            <a:endParaRPr lang="en-US" sz="3600" b="1" u="sng" dirty="0" smtClean="0">
              <a:latin typeface="Fira Sans" panose="020B0503050000020004" pitchFamily="34" charset="0"/>
              <a:ea typeface="League Spartan" charset="0"/>
              <a:cs typeface="Poppins" pitchFamily="2" charset="77"/>
            </a:endParaRPr>
          </a:p>
          <a:p>
            <a:pPr algn="l">
              <a:lnSpc>
                <a:spcPts val="3600"/>
              </a:lnSpc>
            </a:pPr>
            <a:r>
              <a:rPr lang="en-US" sz="2800" b="1" dirty="0" smtClean="0">
                <a:latin typeface="Fira Sans" panose="020B0503050000020004" pitchFamily="34" charset="0"/>
                <a:ea typeface="League Spartan" charset="0"/>
                <a:cs typeface="Poppins" pitchFamily="2" charset="77"/>
              </a:rPr>
              <a:t> </a:t>
            </a:r>
            <a:endParaRPr lang="en-US" sz="2800" b="1" dirty="0">
              <a:latin typeface="Fira Sans" panose="020B0503050000020004" pitchFamily="34" charset="0"/>
              <a:ea typeface="League Spartan" charset="0"/>
              <a:cs typeface="Poppins" pitchFamily="2" charset="77"/>
            </a:endParaRPr>
          </a:p>
        </p:txBody>
      </p:sp>
      <p:sp>
        <p:nvSpPr>
          <p:cNvPr id="105" name="Subtitle 2">
            <a:extLst>
              <a:ext uri="{FF2B5EF4-FFF2-40B4-BE49-F238E27FC236}">
                <a16:creationId xmlns:a16="http://schemas.microsoft.com/office/drawing/2014/main" id="{4EC94491-6539-F941-898A-4BB887977E4E}"/>
              </a:ext>
            </a:extLst>
          </p:cNvPr>
          <p:cNvSpPr txBox="1">
            <a:spLocks/>
          </p:cNvSpPr>
          <p:nvPr/>
        </p:nvSpPr>
        <p:spPr>
          <a:xfrm>
            <a:off x="12771902" y="444072"/>
            <a:ext cx="11567429" cy="982224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Recognize and discuss how they have changed from when they are babies </a:t>
            </a:r>
          </a:p>
          <a:p>
            <a:pPr algn="l">
              <a:lnSpc>
                <a:spcPts val="3600"/>
              </a:lnSpc>
            </a:pPr>
            <a:endParaRPr lang="en-US" sz="28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r>
              <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With support, observe, record and talk about materials and living things</a:t>
            </a:r>
          </a:p>
          <a:p>
            <a:pPr algn="l">
              <a:lnSpc>
                <a:spcPts val="3600"/>
              </a:lnSpc>
            </a:pPr>
            <a:endParaRPr lang="en-US" sz="28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r>
              <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common features for different groups of animals, including wild and domestic animals </a:t>
            </a:r>
          </a:p>
          <a:p>
            <a:pPr algn="l">
              <a:lnSpc>
                <a:spcPts val="3600"/>
              </a:lnSpc>
            </a:pPr>
            <a:endParaRPr lang="en-US" sz="28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r>
              <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Explore the natural world around them and give simple descriptions, following observation, of changes</a:t>
            </a:r>
          </a:p>
          <a:p>
            <a:pPr algn="l">
              <a:lnSpc>
                <a:spcPts val="3600"/>
              </a:lnSpc>
            </a:pPr>
            <a:endParaRPr lang="en-US" sz="28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r>
              <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predict and sort things that float and sink and talk about the forces that they can feel</a:t>
            </a:r>
          </a:p>
          <a:p>
            <a:pPr algn="l">
              <a:lnSpc>
                <a:spcPts val="3600"/>
              </a:lnSpc>
            </a:pPr>
            <a:endParaRPr lang="en-US" sz="28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r>
              <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Compare and group objects and materials according to simple given criteria </a:t>
            </a:r>
          </a:p>
          <a:p>
            <a:pPr algn="l">
              <a:lnSpc>
                <a:spcPts val="3600"/>
              </a:lnSpc>
            </a:pPr>
            <a:endParaRPr lang="en-US" sz="28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r>
              <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that materials have different properties and explore and sort magnetic and non-magnetic materials through play and exploration</a:t>
            </a:r>
          </a:p>
          <a:p>
            <a:pPr algn="l">
              <a:lnSpc>
                <a:spcPts val="3600"/>
              </a:lnSpc>
            </a:pPr>
            <a:endParaRPr lang="en-US" sz="28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endParaRPr lang="en-US" sz="28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algn="l">
              <a:lnSpc>
                <a:spcPts val="3600"/>
              </a:lnSpc>
            </a:pPr>
            <a:endParaRPr lang="en-US" sz="28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 name="Rectangle 1"/>
          <p:cNvSpPr/>
          <p:nvPr/>
        </p:nvSpPr>
        <p:spPr>
          <a:xfrm>
            <a:off x="7101807" y="9226370"/>
            <a:ext cx="9552021" cy="4247317"/>
          </a:xfrm>
          <a:prstGeom prst="rect">
            <a:avLst/>
          </a:prstGeom>
        </p:spPr>
        <p:txBody>
          <a:bodyPr wrap="square">
            <a:spAutoFit/>
          </a:bodyPr>
          <a:lstStyle/>
          <a:p>
            <a:pPr>
              <a:lnSpc>
                <a:spcPts val="3600"/>
              </a:lnSpc>
            </a:pP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Name and sort everyday items into groups of the same materials</a:t>
            </a:r>
          </a:p>
          <a:p>
            <a:pPr>
              <a:lnSpc>
                <a:spcPts val="3600"/>
              </a:lnSpc>
            </a:pPr>
            <a:endParaRPr lang="en-US" sz="2800" dirty="0">
              <a:latin typeface="Fira Sans Light" panose="020B0403050000020004" pitchFamily="34" charset="0"/>
              <a:ea typeface="Open Sans Light" panose="020B0306030504020204" pitchFamily="34" charset="0"/>
              <a:cs typeface="Open Sans Light" panose="020B0306030504020204" pitchFamily="34" charset="0"/>
            </a:endParaRPr>
          </a:p>
          <a:p>
            <a:pPr>
              <a:lnSpc>
                <a:spcPts val="3600"/>
              </a:lnSpc>
            </a:pP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Represent scientific observations by mark making, drawing or creating simple charts and tables. Offer explanations for why things happen, making use of everyday vocabulary, such as: because, then and next</a:t>
            </a:r>
          </a:p>
          <a:p>
            <a:pPr>
              <a:lnSpc>
                <a:spcPts val="3600"/>
              </a:lnSpc>
            </a:pPr>
            <a:endParaRPr lang="en-US" sz="2800" dirty="0">
              <a:latin typeface="Fira Sans Light" panose="020B0403050000020004" pitchFamily="34" charset="0"/>
              <a:ea typeface="Open Sans Light" panose="020B0306030504020204" pitchFamily="34" charset="0"/>
              <a:cs typeface="Open Sans Light" panose="020B0306030504020204" pitchFamily="34" charset="0"/>
            </a:endParaRPr>
          </a:p>
          <a:p>
            <a:pPr>
              <a:lnSpc>
                <a:spcPts val="3600"/>
              </a:lnSpc>
            </a:pP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Make a shadow bigger or smaller, using toys, play equipment and a light source</a:t>
            </a:r>
          </a:p>
          <a:p>
            <a:pPr>
              <a:lnSpc>
                <a:spcPts val="3600"/>
              </a:lnSpc>
            </a:pPr>
            <a:endParaRPr lang="en-US" sz="2800" dirty="0">
              <a:latin typeface="Fira Sans Light" panose="020B0403050000020004" pitchFamily="34" charset="0"/>
              <a:ea typeface="Open Sans Light" panose="020B0306030504020204" pitchFamily="34" charset="0"/>
              <a:cs typeface="Open Sans Light" panose="020B0306030504020204" pitchFamily="34" charset="0"/>
            </a:endParaRPr>
          </a:p>
          <a:p>
            <a:pPr>
              <a:lnSpc>
                <a:spcPts val="3600"/>
              </a:lnSpc>
            </a:pP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Observe and describe living things and their habitats within the local environment  </a:t>
            </a:r>
            <a:endParaRPr lang="en-US" sz="2800" dirty="0">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107" name="Rectangle 106"/>
          <p:cNvSpPr/>
          <p:nvPr/>
        </p:nvSpPr>
        <p:spPr>
          <a:xfrm>
            <a:off x="16886765" y="9148604"/>
            <a:ext cx="7506600" cy="4247317"/>
          </a:xfrm>
          <a:prstGeom prst="rect">
            <a:avLst/>
          </a:prstGeom>
        </p:spPr>
        <p:txBody>
          <a:bodyPr wrap="square">
            <a:spAutoFit/>
          </a:bodyPr>
          <a:lstStyle/>
          <a:p>
            <a:pPr>
              <a:lnSpc>
                <a:spcPts val="3600"/>
              </a:lnSpc>
            </a:pP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Explore and describe electrical and non-electrical light sources</a:t>
            </a:r>
          </a:p>
          <a:p>
            <a:pPr>
              <a:lnSpc>
                <a:spcPts val="3600"/>
              </a:lnSpc>
            </a:pPr>
            <a:endParaRPr lang="en-US" sz="2800" dirty="0">
              <a:latin typeface="Fira Sans Light" panose="020B0403050000020004" pitchFamily="34" charset="0"/>
              <a:ea typeface="Open Sans Light" panose="020B0306030504020204" pitchFamily="34" charset="0"/>
              <a:cs typeface="Open Sans Light" panose="020B0306030504020204" pitchFamily="34" charset="0"/>
            </a:endParaRPr>
          </a:p>
          <a:p>
            <a:pPr>
              <a:lnSpc>
                <a:spcPts val="3600"/>
              </a:lnSpc>
            </a:pP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Describe some ways that plants or animals should be cared for in order for them to survive </a:t>
            </a:r>
          </a:p>
          <a:p>
            <a:pPr>
              <a:lnSpc>
                <a:spcPts val="3600"/>
              </a:lnSpc>
            </a:pPr>
            <a:endParaRPr lang="en-US" sz="2800" dirty="0">
              <a:latin typeface="Fira Sans Light" panose="020B0403050000020004" pitchFamily="34" charset="0"/>
              <a:ea typeface="Open Sans Light" panose="020B0306030504020204" pitchFamily="34" charset="0"/>
              <a:cs typeface="Open Sans Light" panose="020B0306030504020204" pitchFamily="34" charset="0"/>
            </a:endParaRPr>
          </a:p>
          <a:p>
            <a:pPr>
              <a:lnSpc>
                <a:spcPts val="3600"/>
              </a:lnSpc>
            </a:pP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Match animals to the foods that they eat </a:t>
            </a:r>
          </a:p>
          <a:p>
            <a:pPr>
              <a:lnSpc>
                <a:spcPts val="3600"/>
              </a:lnSpc>
            </a:pPr>
            <a:endParaRPr lang="en-US" sz="2800" dirty="0">
              <a:latin typeface="Fira Sans Light" panose="020B0403050000020004" pitchFamily="34" charset="0"/>
              <a:ea typeface="Open Sans Light" panose="020B0306030504020204" pitchFamily="34" charset="0"/>
              <a:cs typeface="Open Sans Light" panose="020B0306030504020204" pitchFamily="34" charset="0"/>
            </a:endParaRPr>
          </a:p>
          <a:p>
            <a:pPr>
              <a:lnSpc>
                <a:spcPts val="3600"/>
              </a:lnSpc>
            </a:pP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With support, use simple equipment such as timers, rulers and containers to measure length, height, capacity and time</a:t>
            </a:r>
            <a:endParaRPr lang="en-US" sz="2800" dirty="0">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108" name="Rectangle 107"/>
          <p:cNvSpPr/>
          <p:nvPr/>
        </p:nvSpPr>
        <p:spPr>
          <a:xfrm>
            <a:off x="7973902" y="407427"/>
            <a:ext cx="3116676" cy="3323987"/>
          </a:xfrm>
          <a:prstGeom prst="rect">
            <a:avLst/>
          </a:prstGeom>
        </p:spPr>
        <p:txBody>
          <a:bodyPr wrap="square">
            <a:spAutoFit/>
          </a:bodyPr>
          <a:lstStyle/>
          <a:p>
            <a:pPr>
              <a:lnSpc>
                <a:spcPts val="3600"/>
              </a:lnSpc>
            </a:pP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Name and describe natural phenomena such as the sizer of shadows, </a:t>
            </a:r>
            <a:r>
              <a:rPr lang="en-US" sz="2800" dirty="0" err="1" smtClean="0">
                <a:latin typeface="Fira Sans Light" panose="020B0403050000020004" pitchFamily="34" charset="0"/>
                <a:ea typeface="Open Sans Light" panose="020B0306030504020204" pitchFamily="34" charset="0"/>
                <a:cs typeface="Open Sans Light" panose="020B0306030504020204" pitchFamily="34" charset="0"/>
              </a:rPr>
              <a:t>colours</a:t>
            </a:r>
            <a:r>
              <a:rPr lang="en-US" sz="2800" dirty="0" smtClean="0">
                <a:latin typeface="Fira Sans Light" panose="020B0403050000020004" pitchFamily="34" charset="0"/>
                <a:ea typeface="Open Sans Light" panose="020B0306030504020204" pitchFamily="34" charset="0"/>
                <a:cs typeface="Open Sans Light" panose="020B0306030504020204" pitchFamily="34" charset="0"/>
              </a:rPr>
              <a:t> of a rainbow, speed of clouds moving across the sky and the strength of a wave</a:t>
            </a:r>
            <a:endParaRPr lang="en-US" sz="2800" dirty="0">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41519209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6226273" y="49396"/>
            <a:ext cx="9051323"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277261" y="9215052"/>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009796" y="428470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668588" y="3212756"/>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8617867" y="8683712"/>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85" name="TextBox 284">
            <a:extLst>
              <a:ext uri="{FF2B5EF4-FFF2-40B4-BE49-F238E27FC236}">
                <a16:creationId xmlns:a16="http://schemas.microsoft.com/office/drawing/2014/main" id="{202115F2-E615-9546-994F-06913BDC1160}"/>
              </a:ext>
            </a:extLst>
          </p:cNvPr>
          <p:cNvSpPr txBox="1"/>
          <p:nvPr/>
        </p:nvSpPr>
        <p:spPr>
          <a:xfrm>
            <a:off x="9163135" y="67476"/>
            <a:ext cx="2517672" cy="4862870"/>
          </a:xfrm>
          <a:prstGeom prst="rect">
            <a:avLst/>
          </a:prstGeom>
          <a:noFill/>
        </p:spPr>
        <p:txBody>
          <a:bodyPr wrap="square" rtlCol="0" anchor="ctr" anchorCtr="0">
            <a:spAutoFit/>
          </a:bodyPr>
          <a:lstStyle/>
          <a:p>
            <a:pPr algn="r"/>
            <a:r>
              <a:rPr lang="en-US" sz="2600" b="1" dirty="0" smtClean="0">
                <a:latin typeface="Fira Sans Light" panose="020B0403050000020004" pitchFamily="34" charset="0"/>
                <a:ea typeface="Open Sans Light" panose="020B0306030504020204" pitchFamily="34" charset="0"/>
                <a:cs typeface="Open Sans Light" panose="020B0306030504020204" pitchFamily="34" charset="0"/>
              </a:rPr>
              <a:t>Shade and shelter</a:t>
            </a:r>
          </a:p>
          <a:p>
            <a:pPr marL="457200" indent="-457200">
              <a:buFont typeface="Arial" panose="020B0604020202020204" pitchFamily="34" charset="0"/>
              <a:buChar char="•"/>
            </a:pPr>
            <a:r>
              <a:rPr lang="en-US" sz="2400" dirty="0">
                <a:latin typeface="Fira Sans Light" panose="020B0403050000020004" pitchFamily="34" charset="0"/>
                <a:ea typeface="Open Sans Light" panose="020B0306030504020204" pitchFamily="34" charset="0"/>
                <a:cs typeface="Open Sans Light" panose="020B0306030504020204" pitchFamily="34" charset="0"/>
              </a:rPr>
              <a:t>Identify and name what an object is made from, including wood, plastic, glass, metal, water and rock</a:t>
            </a: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274642" y="4459245"/>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6"/>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32701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Y1</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177965" y="288047"/>
            <a:ext cx="6046084" cy="889275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600" b="1" dirty="0" smtClean="0">
                <a:latin typeface="Fira Sans" panose="020B0503050000020004" pitchFamily="34" charset="0"/>
                <a:ea typeface="League Spartan" charset="0"/>
                <a:cs typeface="Poppins" pitchFamily="2" charset="77"/>
              </a:rPr>
              <a:t>Everyday materials</a:t>
            </a:r>
          </a:p>
          <a:p>
            <a:pPr marL="457200" indent="-457200" algn="r">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Ask simple scientific questions</a:t>
            </a:r>
          </a:p>
          <a:p>
            <a:pPr marL="457200" indent="-457200" algn="r">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With support, follow instructions to perform simple tests and begin to talk about what they might do or what might happen</a:t>
            </a:r>
          </a:p>
          <a:p>
            <a:pPr marL="457200" indent="-457200" algn="r">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With support, gather and record simple data in a range of ways (data tables, diagrams, Venn diagrams) </a:t>
            </a:r>
          </a:p>
          <a:p>
            <a:pPr marL="457200" indent="-457200" algn="r">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Investigate and describe simple physical properties of some everyday materials, such as hard or soft, stretchy or stiff </a:t>
            </a:r>
            <a:r>
              <a:rPr lang="en-US" dirty="0" err="1" smtClean="0">
                <a:latin typeface="Fira Sans Light" panose="020B0403050000020004" pitchFamily="34" charset="0"/>
                <a:ea typeface="Open Sans Light" panose="020B0306030504020204" pitchFamily="34" charset="0"/>
                <a:cs typeface="Open Sans Light" panose="020B0306030504020204" pitchFamily="34" charset="0"/>
              </a:rPr>
              <a:t>etc</a:t>
            </a:r>
            <a:endParaRPr lang="en-US"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Compare and group materials in a variety of ways, such as based on their physical properties, being natural or man made and being recyclable or non-recyclable </a:t>
            </a:r>
            <a:endParaRPr lang="en-US"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lnSpc>
                <a:spcPts val="3600"/>
              </a:lnSpc>
              <a:buFont typeface="Arial" panose="020B0604020202020204" pitchFamily="34" charset="0"/>
              <a:buChar char="•"/>
            </a:pPr>
            <a:endParaRPr lang="en-US" sz="2800" dirty="0" smtClean="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sz="2800" dirty="0" smtClean="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124" name="TextBox 123">
            <a:extLst>
              <a:ext uri="{FF2B5EF4-FFF2-40B4-BE49-F238E27FC236}">
                <a16:creationId xmlns:a16="http://schemas.microsoft.com/office/drawing/2014/main" id="{D437FCD9-43AF-5947-B591-0B2B84B1D5BF}"/>
              </a:ext>
            </a:extLst>
          </p:cNvPr>
          <p:cNvSpPr txBox="1"/>
          <p:nvPr/>
        </p:nvSpPr>
        <p:spPr>
          <a:xfrm>
            <a:off x="366325" y="8524991"/>
            <a:ext cx="5779348" cy="4678204"/>
          </a:xfrm>
          <a:prstGeom prst="rect">
            <a:avLst/>
          </a:prstGeom>
          <a:noFill/>
        </p:spPr>
        <p:txBody>
          <a:bodyPr wrap="square" rtlCol="0" anchor="ctr" anchorCtr="0">
            <a:spAutoFit/>
          </a:bodyPr>
          <a:lstStyle/>
          <a:p>
            <a:r>
              <a:rPr lang="en-US" sz="2600" b="1" dirty="0" smtClean="0">
                <a:solidFill>
                  <a:schemeClr val="tx2"/>
                </a:solidFill>
                <a:latin typeface="Fira Sans" panose="020B0503050000020004" pitchFamily="34" charset="0"/>
                <a:ea typeface="League Spartan" charset="0"/>
                <a:cs typeface="Poppins" pitchFamily="2" charset="77"/>
              </a:rPr>
              <a:t>Human senses</a:t>
            </a:r>
          </a:p>
          <a:p>
            <a:pPr marL="457200" indent="-457200">
              <a:buFont typeface="Arial" panose="020B0604020202020204" pitchFamily="34" charset="0"/>
              <a:buChar char="•"/>
            </a:pPr>
            <a:r>
              <a:rPr lang="en-US" sz="2400" dirty="0" smtClean="0">
                <a:solidFill>
                  <a:schemeClr val="tx2"/>
                </a:solidFill>
                <a:latin typeface="Fira Sans" panose="020B0503050000020004" pitchFamily="34" charset="0"/>
                <a:ea typeface="League Spartan" charset="0"/>
                <a:cs typeface="Poppins" pitchFamily="2" charset="77"/>
              </a:rPr>
              <a:t>Identify, compare, group and sort a variety of common animals, including fish, amphibians, reptiles, birds, invertebrates and mammals, based on observable features</a:t>
            </a:r>
          </a:p>
          <a:p>
            <a:pPr marL="457200" indent="-457200">
              <a:buFont typeface="Arial" panose="020B0604020202020204" pitchFamily="34" charset="0"/>
              <a:buChar char="•"/>
            </a:pPr>
            <a:r>
              <a:rPr lang="en-US" sz="2400" dirty="0" smtClean="0">
                <a:solidFill>
                  <a:schemeClr val="tx2"/>
                </a:solidFill>
                <a:latin typeface="Fira Sans" panose="020B0503050000020004" pitchFamily="34" charset="0"/>
                <a:ea typeface="League Spartan" charset="0"/>
                <a:cs typeface="Poppins" pitchFamily="2" charset="77"/>
              </a:rPr>
              <a:t>Label and describe the basic structures of a variety of common animals, including fish, amphibians, reptiles, birds and mammals </a:t>
            </a:r>
          </a:p>
          <a:p>
            <a:pPr marL="457200" indent="-457200">
              <a:buFont typeface="Arial" panose="020B0604020202020204" pitchFamily="34" charset="0"/>
              <a:buChar char="•"/>
            </a:pPr>
            <a:r>
              <a:rPr lang="en-US" sz="2400" dirty="0" smtClean="0">
                <a:solidFill>
                  <a:schemeClr val="tx2"/>
                </a:solidFill>
                <a:latin typeface="Fira Sans" panose="020B0503050000020004" pitchFamily="34" charset="0"/>
                <a:ea typeface="League Spartan" charset="0"/>
                <a:cs typeface="Poppins" pitchFamily="2" charset="77"/>
              </a:rPr>
              <a:t>Draw and label main parts of the human body and say which body part is associated with which sense</a:t>
            </a:r>
          </a:p>
          <a:p>
            <a:pPr marL="457200" indent="-457200">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92" name="Subtitle 2">
            <a:extLst>
              <a:ext uri="{FF2B5EF4-FFF2-40B4-BE49-F238E27FC236}">
                <a16:creationId xmlns:a16="http://schemas.microsoft.com/office/drawing/2014/main" id="{4EC94491-6539-F941-898A-4BB887977E4E}"/>
              </a:ext>
            </a:extLst>
          </p:cNvPr>
          <p:cNvSpPr txBox="1">
            <a:spLocks/>
          </p:cNvSpPr>
          <p:nvPr/>
        </p:nvSpPr>
        <p:spPr>
          <a:xfrm>
            <a:off x="15552533" y="6065171"/>
            <a:ext cx="8846993" cy="837569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600" b="1" dirty="0" smtClean="0">
                <a:latin typeface="Fira Sans" panose="020B0503050000020004" pitchFamily="34" charset="0"/>
                <a:ea typeface="League Spartan" charset="0"/>
                <a:cs typeface="Poppins" pitchFamily="2" charset="77"/>
              </a:rPr>
              <a:t>Seasonal changes</a:t>
            </a:r>
          </a:p>
          <a:p>
            <a:pPr marL="457200" indent="-457200" algn="l">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Observe the local environment throughout the year and ask and answer questions about living things and seasonal change</a:t>
            </a:r>
          </a:p>
          <a:p>
            <a:pPr marL="457200" indent="-457200" algn="l">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Identify, compare, group and sort a variety of common wild and garden plants, including deciduous and evergreen trees, based on observable features </a:t>
            </a:r>
          </a:p>
          <a:p>
            <a:pPr marL="457200" indent="-457200" algn="l">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Observe changes across the four seasons</a:t>
            </a:r>
          </a:p>
          <a:p>
            <a:pPr marL="457200" indent="-457200" algn="l">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Observe and describe how day length changes across the year</a:t>
            </a:r>
          </a:p>
          <a:p>
            <a:pPr marL="457200" indent="-457200" algn="l">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Observe and describe different types of weather</a:t>
            </a:r>
          </a:p>
          <a:p>
            <a:pPr marL="457200" indent="-457200" algn="l">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Describe ways to stay safe in some familiar situations</a:t>
            </a:r>
          </a:p>
          <a:p>
            <a:pPr marL="457200" indent="-457200" algn="l">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Describe, following observation, how plants and animals change over time</a:t>
            </a:r>
          </a:p>
          <a:p>
            <a:pPr marL="457200" indent="-457200" algn="l">
              <a:buFont typeface="Arial" panose="020B0604020202020204" pitchFamily="34" charset="0"/>
              <a:buChar char="•"/>
            </a:pPr>
            <a:r>
              <a:rPr lang="en-US" dirty="0" smtClean="0">
                <a:latin typeface="Fira Sans Light" panose="020B0403050000020004" pitchFamily="34" charset="0"/>
                <a:ea typeface="Open Sans Light" panose="020B0306030504020204" pitchFamily="34" charset="0"/>
                <a:cs typeface="Open Sans Light" panose="020B0306030504020204" pitchFamily="34" charset="0"/>
              </a:rPr>
              <a:t>Investigate weather using toys, models or simple equipment </a:t>
            </a:r>
          </a:p>
          <a:p>
            <a:pPr marL="457200" indent="-457200" algn="l">
              <a:buFont typeface="Arial" panose="020B0604020202020204" pitchFamily="34" charset="0"/>
              <a:buChar char="•"/>
            </a:pPr>
            <a:endParaRPr lang="en-US"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buFont typeface="Arial" panose="020B0604020202020204" pitchFamily="34" charset="0"/>
              <a:buChar char="•"/>
            </a:pPr>
            <a:endParaRPr lang="en-US"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800" dirty="0" smtClean="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800" dirty="0" smtClean="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3" name="TextBox 92">
            <a:extLst>
              <a:ext uri="{FF2B5EF4-FFF2-40B4-BE49-F238E27FC236}">
                <a16:creationId xmlns:a16="http://schemas.microsoft.com/office/drawing/2014/main" id="{202115F2-E615-9546-994F-06913BDC1160}"/>
              </a:ext>
            </a:extLst>
          </p:cNvPr>
          <p:cNvSpPr txBox="1"/>
          <p:nvPr/>
        </p:nvSpPr>
        <p:spPr>
          <a:xfrm>
            <a:off x="6855542" y="10135630"/>
            <a:ext cx="3019708" cy="4493538"/>
          </a:xfrm>
          <a:prstGeom prst="rect">
            <a:avLst/>
          </a:prstGeom>
          <a:noFill/>
        </p:spPr>
        <p:txBody>
          <a:bodyPr wrap="square" rtlCol="0" anchor="ctr" anchorCtr="0">
            <a:spAutoFit/>
          </a:bodyPr>
          <a:lstStyle/>
          <a:p>
            <a:pPr algn="r"/>
            <a:r>
              <a:rPr lang="en-US" sz="2600" b="1" dirty="0" smtClean="0">
                <a:latin typeface="Fira Sans Light" panose="020B0403050000020004" pitchFamily="34" charset="0"/>
                <a:ea typeface="Open Sans Light" panose="020B0306030504020204" pitchFamily="34" charset="0"/>
                <a:cs typeface="Open Sans Light" panose="020B0306030504020204" pitchFamily="34" charset="0"/>
              </a:rPr>
              <a:t>Bright Lights, Big City</a:t>
            </a:r>
          </a:p>
          <a:p>
            <a:pPr marL="457200" indent="-457200">
              <a:buFont typeface="Arial" panose="020B0604020202020204" pitchFamily="34" charset="0"/>
              <a:buChar char="•"/>
            </a:pPr>
            <a:r>
              <a:rPr lang="en-US" sz="2400" dirty="0">
                <a:latin typeface="Fira Sans Light" panose="020B0403050000020004" pitchFamily="34" charset="0"/>
                <a:ea typeface="Open Sans Light" panose="020B0306030504020204" pitchFamily="34" charset="0"/>
                <a:cs typeface="Open Sans Light" panose="020B0306030504020204" pitchFamily="34" charset="0"/>
              </a:rPr>
              <a:t>Observe objects, materials, living things and changes over time, sorting and grouping them based on their features</a:t>
            </a: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94" name="TextBox 93">
            <a:extLst>
              <a:ext uri="{FF2B5EF4-FFF2-40B4-BE49-F238E27FC236}">
                <a16:creationId xmlns:a16="http://schemas.microsoft.com/office/drawing/2014/main" id="{202115F2-E615-9546-994F-06913BDC1160}"/>
              </a:ext>
            </a:extLst>
          </p:cNvPr>
          <p:cNvSpPr txBox="1"/>
          <p:nvPr/>
        </p:nvSpPr>
        <p:spPr>
          <a:xfrm>
            <a:off x="11088123" y="9357155"/>
            <a:ext cx="1842252" cy="4893647"/>
          </a:xfrm>
          <a:prstGeom prst="rect">
            <a:avLst/>
          </a:prstGeom>
          <a:noFill/>
        </p:spPr>
        <p:txBody>
          <a:bodyPr wrap="square" rtlCol="0" anchor="ctr" anchorCtr="0">
            <a:spAutoFit/>
          </a:bodyPr>
          <a:lstStyle/>
          <a:p>
            <a:pPr algn="r"/>
            <a:r>
              <a:rPr lang="en-US" sz="2600" b="1" dirty="0" smtClean="0">
                <a:latin typeface="Fira Sans Light" panose="020B0403050000020004" pitchFamily="34" charset="0"/>
                <a:ea typeface="Open Sans Light" panose="020B0306030504020204" pitchFamily="34" charset="0"/>
                <a:cs typeface="Open Sans Light" panose="020B0306030504020204" pitchFamily="34" charset="0"/>
              </a:rPr>
              <a:t>Chop, slice and mash</a:t>
            </a:r>
          </a:p>
          <a:p>
            <a:pPr marL="457200" indent="-457200">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Explain why hand washing and cleanliness are important </a:t>
            </a:r>
            <a:endParaRPr lang="en-US" sz="24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95" name="TextBox 94">
            <a:extLst>
              <a:ext uri="{FF2B5EF4-FFF2-40B4-BE49-F238E27FC236}">
                <a16:creationId xmlns:a16="http://schemas.microsoft.com/office/drawing/2014/main" id="{202115F2-E615-9546-994F-06913BDC1160}"/>
              </a:ext>
            </a:extLst>
          </p:cNvPr>
          <p:cNvSpPr txBox="1"/>
          <p:nvPr/>
        </p:nvSpPr>
        <p:spPr>
          <a:xfrm>
            <a:off x="13976355" y="377175"/>
            <a:ext cx="3884833" cy="5601533"/>
          </a:xfrm>
          <a:prstGeom prst="rect">
            <a:avLst/>
          </a:prstGeom>
          <a:noFill/>
        </p:spPr>
        <p:txBody>
          <a:bodyPr wrap="square" rtlCol="0" anchor="ctr" anchorCtr="0">
            <a:spAutoFit/>
          </a:bodyPr>
          <a:lstStyle/>
          <a:p>
            <a:pPr algn="r"/>
            <a:r>
              <a:rPr lang="en-US" sz="2600" b="1" dirty="0" smtClean="0">
                <a:latin typeface="Fira Sans Light" panose="020B0403050000020004" pitchFamily="34" charset="0"/>
                <a:ea typeface="Open Sans Light" panose="020B0306030504020204" pitchFamily="34" charset="0"/>
                <a:cs typeface="Open Sans Light" panose="020B0306030504020204" pitchFamily="34" charset="0"/>
              </a:rPr>
              <a:t>Plant parts</a:t>
            </a:r>
          </a:p>
          <a:p>
            <a:pPr marL="457200" indent="-457200">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Label and describe the basic structure of a variety of common plants</a:t>
            </a:r>
          </a:p>
          <a:p>
            <a:pPr marL="457200" indent="-457200">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Describe how to care for plants and animals, including pets</a:t>
            </a:r>
          </a:p>
          <a:p>
            <a:pPr marL="457200" indent="-457200">
              <a:buFont typeface="Arial" panose="020B0604020202020204" pitchFamily="34" charset="0"/>
              <a:buChar char="•"/>
            </a:pPr>
            <a:r>
              <a:rPr lang="en-US" sz="2400" dirty="0">
                <a:latin typeface="Fira Sans Light" panose="020B0403050000020004" pitchFamily="34" charset="0"/>
                <a:ea typeface="Open Sans Light" panose="020B0306030504020204" pitchFamily="34" charset="0"/>
                <a:cs typeface="Open Sans Light" panose="020B0306030504020204" pitchFamily="34" charset="0"/>
              </a:rPr>
              <a:t>With support, use simple equipment to measure and make observations</a:t>
            </a:r>
          </a:p>
          <a:p>
            <a:pPr marL="457200" indent="-457200">
              <a:buFont typeface="Arial" panose="020B0604020202020204" pitchFamily="34" charset="0"/>
              <a:buChar char="•"/>
            </a:pPr>
            <a:endParaRPr lang="en-US" sz="24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96" name="TextBox 95">
            <a:extLst>
              <a:ext uri="{FF2B5EF4-FFF2-40B4-BE49-F238E27FC236}">
                <a16:creationId xmlns:a16="http://schemas.microsoft.com/office/drawing/2014/main" id="{202115F2-E615-9546-994F-06913BDC1160}"/>
              </a:ext>
            </a:extLst>
          </p:cNvPr>
          <p:cNvSpPr txBox="1"/>
          <p:nvPr/>
        </p:nvSpPr>
        <p:spPr>
          <a:xfrm>
            <a:off x="20193057" y="446635"/>
            <a:ext cx="3264072" cy="5232202"/>
          </a:xfrm>
          <a:prstGeom prst="rect">
            <a:avLst/>
          </a:prstGeom>
          <a:noFill/>
        </p:spPr>
        <p:txBody>
          <a:bodyPr wrap="square" rtlCol="0" anchor="ctr" anchorCtr="0">
            <a:spAutoFit/>
          </a:bodyPr>
          <a:lstStyle/>
          <a:p>
            <a:pPr algn="r"/>
            <a:r>
              <a:rPr lang="en-US" sz="2600" b="1" dirty="0" smtClean="0">
                <a:latin typeface="Fira Sans Light" panose="020B0403050000020004" pitchFamily="34" charset="0"/>
                <a:ea typeface="Open Sans Light" panose="020B0306030504020204" pitchFamily="34" charset="0"/>
                <a:cs typeface="Open Sans Light" panose="020B0306030504020204" pitchFamily="34" charset="0"/>
              </a:rPr>
              <a:t>Animal parts</a:t>
            </a:r>
          </a:p>
          <a:p>
            <a:pPr marL="457200" indent="-457200">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Talk </a:t>
            </a:r>
            <a:r>
              <a:rPr lang="en-US" sz="2400" dirty="0">
                <a:latin typeface="Fira Sans Light" panose="020B0403050000020004" pitchFamily="34" charset="0"/>
                <a:ea typeface="Open Sans Light" panose="020B0306030504020204" pitchFamily="34" charset="0"/>
                <a:cs typeface="Open Sans Light" panose="020B0306030504020204" pitchFamily="34" charset="0"/>
              </a:rPr>
              <a:t>about what they have done and say, with help, what they think they have found </a:t>
            </a: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out</a:t>
            </a:r>
          </a:p>
          <a:p>
            <a:pPr marL="457200" indent="-457200">
              <a:buFont typeface="Arial" panose="020B0604020202020204" pitchFamily="34" charset="0"/>
              <a:buChar char="•"/>
            </a:pPr>
            <a:r>
              <a:rPr lang="en-US" sz="2400" dirty="0" smtClean="0">
                <a:latin typeface="Fira Sans Light" panose="020B0403050000020004" pitchFamily="34" charset="0"/>
                <a:ea typeface="Open Sans Light" panose="020B0306030504020204" pitchFamily="34" charset="0"/>
                <a:cs typeface="Open Sans Light" panose="020B0306030504020204" pitchFamily="34" charset="0"/>
              </a:rPr>
              <a:t>Group and sort a variety of common animals based on the foods they eat</a:t>
            </a:r>
            <a:endParaRPr lang="en-US" sz="24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4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469037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269908" y="213488"/>
            <a:ext cx="10041237"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4281186" y="235054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54421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673565" y="8974609"/>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Y2</a:t>
            </a:r>
            <a:endParaRPr lang="en-US" sz="6000" b="1" dirty="0">
              <a:solidFill>
                <a:schemeClr val="accent4"/>
              </a:solidFill>
              <a:latin typeface="Fira Sans" panose="020B0503050000020004" pitchFamily="34" charset="0"/>
            </a:endParaRPr>
          </a:p>
        </p:txBody>
      </p:sp>
      <p:sp>
        <p:nvSpPr>
          <p:cNvPr id="115" name="Subtitle 2">
            <a:extLst>
              <a:ext uri="{FF2B5EF4-FFF2-40B4-BE49-F238E27FC236}">
                <a16:creationId xmlns:a16="http://schemas.microsoft.com/office/drawing/2014/main" id="{4EC94491-6539-F941-898A-4BB887977E4E}"/>
              </a:ext>
            </a:extLst>
          </p:cNvPr>
          <p:cNvSpPr txBox="1">
            <a:spLocks/>
          </p:cNvSpPr>
          <p:nvPr/>
        </p:nvSpPr>
        <p:spPr>
          <a:xfrm>
            <a:off x="66536" y="357279"/>
            <a:ext cx="5459960" cy="1404493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Human survival</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Ask and answer scientific questions about the world around them</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simple equipment to measure and make observations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Follow a set of instructions to perform a range of simple tests, making simple predictions for what might happen and suggesting ways to answer their questions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Observe objects, materials, living things and changes over time, sorting and grouping them based on their features and explaining their reasoning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a range of methods (tables, charts, diagrams and Venn diagrams) to gather and record simple data with some accuracy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the stages of human development (baby, toddler, child, teenager, adult and elderly)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what humans need to survive</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how animals, including humans, need water, food, air and shelter to survive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the importance of a healthy lifestyle, including exercise, a balanced diet, good quality sleep and personal hygiene </a:t>
            </a:r>
          </a:p>
          <a:p>
            <a:pPr marL="457200" indent="-457200" algn="l">
              <a:lnSpc>
                <a:spcPts val="3600"/>
              </a:lnSpc>
              <a:buFont typeface="Arial" panose="020B0604020202020204" pitchFamily="34" charset="0"/>
              <a:buChar char="•"/>
            </a:pP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0" name="Subtitle 2">
            <a:extLst>
              <a:ext uri="{FF2B5EF4-FFF2-40B4-BE49-F238E27FC236}">
                <a16:creationId xmlns:a16="http://schemas.microsoft.com/office/drawing/2014/main" id="{4EC94491-6539-F941-898A-4BB887977E4E}"/>
              </a:ext>
            </a:extLst>
          </p:cNvPr>
          <p:cNvSpPr txBox="1">
            <a:spLocks/>
          </p:cNvSpPr>
          <p:nvPr/>
        </p:nvSpPr>
        <p:spPr>
          <a:xfrm>
            <a:off x="7564010" y="8557804"/>
            <a:ext cx="2443932" cy="322351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Push and pull </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Make models with moving parts</a:t>
            </a: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1" name="Subtitle 2">
            <a:extLst>
              <a:ext uri="{FF2B5EF4-FFF2-40B4-BE49-F238E27FC236}">
                <a16:creationId xmlns:a16="http://schemas.microsoft.com/office/drawing/2014/main" id="{4EC94491-6539-F941-898A-4BB887977E4E}"/>
              </a:ext>
            </a:extLst>
          </p:cNvPr>
          <p:cNvSpPr txBox="1">
            <a:spLocks/>
          </p:cNvSpPr>
          <p:nvPr/>
        </p:nvSpPr>
        <p:spPr>
          <a:xfrm>
            <a:off x="6384568" y="106829"/>
            <a:ext cx="6838087" cy="375904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Plant survival </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Observe and describe how seeds and bulbs change over time as they grow into mature plants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how plants need water, light and a suitable temperature to grow and stay healthy </a:t>
            </a: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2" name="Subtitle 2">
            <a:extLst>
              <a:ext uri="{FF2B5EF4-FFF2-40B4-BE49-F238E27FC236}">
                <a16:creationId xmlns:a16="http://schemas.microsoft.com/office/drawing/2014/main" id="{4EC94491-6539-F941-898A-4BB887977E4E}"/>
              </a:ext>
            </a:extLst>
          </p:cNvPr>
          <p:cNvSpPr txBox="1">
            <a:spLocks/>
          </p:cNvSpPr>
          <p:nvPr/>
        </p:nvSpPr>
        <p:spPr>
          <a:xfrm>
            <a:off x="9393519" y="10668929"/>
            <a:ext cx="2443932" cy="322351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Coastline</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Sort and group objects that float and sink</a:t>
            </a: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3" name="Subtitle 2">
            <a:extLst>
              <a:ext uri="{FF2B5EF4-FFF2-40B4-BE49-F238E27FC236}">
                <a16:creationId xmlns:a16="http://schemas.microsoft.com/office/drawing/2014/main" id="{4EC94491-6539-F941-898A-4BB887977E4E}"/>
              </a:ext>
            </a:extLst>
          </p:cNvPr>
          <p:cNvSpPr txBox="1">
            <a:spLocks/>
          </p:cNvSpPr>
          <p:nvPr/>
        </p:nvSpPr>
        <p:spPr>
          <a:xfrm>
            <a:off x="12501888" y="10147887"/>
            <a:ext cx="4844081" cy="368517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Remarkable recipes</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Observe what happens when a range of everyday materials, including foods, are heated and cooled, sorting and grouping them based on their observations</a:t>
            </a: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4" name="Subtitle 2">
            <a:extLst>
              <a:ext uri="{FF2B5EF4-FFF2-40B4-BE49-F238E27FC236}">
                <a16:creationId xmlns:a16="http://schemas.microsoft.com/office/drawing/2014/main" id="{4EC94491-6539-F941-898A-4BB887977E4E}"/>
              </a:ext>
            </a:extLst>
          </p:cNvPr>
          <p:cNvSpPr txBox="1">
            <a:spLocks/>
          </p:cNvSpPr>
          <p:nvPr/>
        </p:nvSpPr>
        <p:spPr>
          <a:xfrm>
            <a:off x="15493025" y="213488"/>
            <a:ext cx="7288477" cy="621510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Habitats</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Compare and group things that are living, dead or have never been alive</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a range of local habitats and habitats beyond their locality (beaches, rainforests, deserts, oceans and mountains) and what all habitats provide for the things that live there</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and name a variety of plants and animals in a range of habitats and microhabitats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Interpret and construct simple food chains to describe how living things depend on each other as a source of food </a:t>
            </a: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5" name="Subtitle 2">
            <a:extLst>
              <a:ext uri="{FF2B5EF4-FFF2-40B4-BE49-F238E27FC236}">
                <a16:creationId xmlns:a16="http://schemas.microsoft.com/office/drawing/2014/main" id="{4EC94491-6539-F941-898A-4BB887977E4E}"/>
              </a:ext>
            </a:extLst>
          </p:cNvPr>
          <p:cNvSpPr txBox="1">
            <a:spLocks/>
          </p:cNvSpPr>
          <p:nvPr/>
        </p:nvSpPr>
        <p:spPr>
          <a:xfrm>
            <a:off x="16976768" y="6564976"/>
            <a:ext cx="6450692" cy="375904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Animal survival </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the basic life cycles of some familiar animals (egg, caterpillar, pupa, butterfly, egg, chick, chicken, spawn, tadpole,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froglet</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frog)</a:t>
            </a:r>
          </a:p>
          <a:p>
            <a:pPr marL="457200" indent="-457200" algn="l">
              <a:lnSpc>
                <a:spcPts val="3600"/>
              </a:lnSpc>
              <a:buFont typeface="Arial" panose="020B0604020202020204" pitchFamily="34" charset="0"/>
              <a:buChar char="•"/>
            </a:pPr>
            <a:endPar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6" name="Subtitle 2">
            <a:extLst>
              <a:ext uri="{FF2B5EF4-FFF2-40B4-BE49-F238E27FC236}">
                <a16:creationId xmlns:a16="http://schemas.microsoft.com/office/drawing/2014/main" id="{4EC94491-6539-F941-898A-4BB887977E4E}"/>
              </a:ext>
            </a:extLst>
          </p:cNvPr>
          <p:cNvSpPr txBox="1">
            <a:spLocks/>
          </p:cNvSpPr>
          <p:nvPr/>
        </p:nvSpPr>
        <p:spPr>
          <a:xfrm>
            <a:off x="18420095" y="9652120"/>
            <a:ext cx="4844081" cy="368517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600" b="1" dirty="0" smtClean="0">
                <a:latin typeface="Fira Sans" panose="020B0503050000020004" pitchFamily="34" charset="0"/>
                <a:ea typeface="League Spartan" charset="0"/>
                <a:cs typeface="Poppins" pitchFamily="2" charset="77"/>
              </a:rPr>
              <a:t>Uses of materials </a:t>
            </a:r>
            <a:endParaRPr lang="en-US" sz="26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Begin to notice patterns and relationships in their data and explain what they have done and found out using simple scientific language </a:t>
            </a: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4766248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7552657" y="49396"/>
            <a:ext cx="7724939"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372346" y="9346344"/>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504224" y="4356271"/>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7627583" y="3297707"/>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9699083" y="8798528"/>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274642" y="4459245"/>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7"/>
            <a:ext cx="1531857" cy="1293278"/>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211138"/>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Y3</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229815" y="362631"/>
            <a:ext cx="7732753" cy="1065323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   </a:t>
            </a:r>
            <a:r>
              <a:rPr lang="en-US" sz="32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Skeletal and muscular systems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Ask questions about the world around them and explain that they can be answered in different ways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Set up and carry out simple, comparative and fair tests, making predictions for what might happen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Take measurements in standard units, using a range of simple equipment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Gather and record findings in a variety of ways (diagrams, tables, charts and graphs) increasing accuracy</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Make increasingly careful observations, identifying similarities, differences and changes and making simple connections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suitable vocabulary to talk or write about what they’ve done, what the purpose was and, with help, draw a simple conclusion based on evidence, beginning to identify next steps or improvements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Make increasingly careful observations, identifying similarities, differences and changes and making simple connections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Compare and contrast the diets of different animals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how humans need the skeleton and muscles for support, protection and movement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and group animals that have no skeleton, an internal skeleton (endoskeleton) and an external skeleton (exoskeleton)</a:t>
            </a:r>
          </a:p>
        </p:txBody>
      </p:sp>
      <p:sp>
        <p:nvSpPr>
          <p:cNvPr id="93" name="Subtitle 2">
            <a:extLst>
              <a:ext uri="{FF2B5EF4-FFF2-40B4-BE49-F238E27FC236}">
                <a16:creationId xmlns:a16="http://schemas.microsoft.com/office/drawing/2014/main" id="{4EC94491-6539-F941-898A-4BB887977E4E}"/>
              </a:ext>
            </a:extLst>
          </p:cNvPr>
          <p:cNvSpPr txBox="1">
            <a:spLocks/>
          </p:cNvSpPr>
          <p:nvPr/>
        </p:nvSpPr>
        <p:spPr>
          <a:xfrm>
            <a:off x="-49103" y="11956625"/>
            <a:ext cx="7955050" cy="121681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   </a:t>
            </a:r>
            <a:r>
              <a:rPr lang="en-US" sz="32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Cook well, eat well</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the importance and characteristics of a healthy, balanced, diet</a:t>
            </a:r>
          </a:p>
        </p:txBody>
      </p:sp>
      <p:sp>
        <p:nvSpPr>
          <p:cNvPr id="94" name="Subtitle 2">
            <a:extLst>
              <a:ext uri="{FF2B5EF4-FFF2-40B4-BE49-F238E27FC236}">
                <a16:creationId xmlns:a16="http://schemas.microsoft.com/office/drawing/2014/main" id="{4EC94491-6539-F941-898A-4BB887977E4E}"/>
              </a:ext>
            </a:extLst>
          </p:cNvPr>
          <p:cNvSpPr txBox="1">
            <a:spLocks/>
          </p:cNvSpPr>
          <p:nvPr/>
        </p:nvSpPr>
        <p:spPr>
          <a:xfrm>
            <a:off x="7642102" y="9614221"/>
            <a:ext cx="5756141" cy="367286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   </a:t>
            </a:r>
            <a:r>
              <a:rPr lang="en-US" sz="32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Rocks, relics and rumbles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Compare and group rocks based on their appearance, properties or uses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simply how fossils are formed, using words, pictures or a model</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Investigate soils from the local environment, making comparisons and identifying features </a:t>
            </a:r>
          </a:p>
        </p:txBody>
      </p:sp>
      <p:sp>
        <p:nvSpPr>
          <p:cNvPr id="95" name="Subtitle 2">
            <a:extLst>
              <a:ext uri="{FF2B5EF4-FFF2-40B4-BE49-F238E27FC236}">
                <a16:creationId xmlns:a16="http://schemas.microsoft.com/office/drawing/2014/main" id="{4EC94491-6539-F941-898A-4BB887977E4E}"/>
              </a:ext>
            </a:extLst>
          </p:cNvPr>
          <p:cNvSpPr txBox="1">
            <a:spLocks/>
          </p:cNvSpPr>
          <p:nvPr/>
        </p:nvSpPr>
        <p:spPr>
          <a:xfrm>
            <a:off x="15280616" y="7844432"/>
            <a:ext cx="8625478" cy="574112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   </a:t>
            </a:r>
            <a:r>
              <a:rPr lang="en-US" sz="32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Forces and magnets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Take measurements in standard units, using a range of simple equipment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Compare how objects move over surfaces made from different materials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that an object will not move unless a push or pull force is applied, describing forces in action and whether the force requires direct contact or whether  the force can act at a distance (magnetic force)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Compare and group materials based on their magnetic properties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Investigate and compare a range of magnets (bar, horseshoe and floating) and explain that magnets have two poles and that opposite poles attract each other while like poles repel each other </a:t>
            </a: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2" name="Subtitle 2">
            <a:extLst>
              <a:ext uri="{FF2B5EF4-FFF2-40B4-BE49-F238E27FC236}">
                <a16:creationId xmlns:a16="http://schemas.microsoft.com/office/drawing/2014/main" id="{4EC94491-6539-F941-898A-4BB887977E4E}"/>
              </a:ext>
            </a:extLst>
          </p:cNvPr>
          <p:cNvSpPr txBox="1">
            <a:spLocks/>
          </p:cNvSpPr>
          <p:nvPr/>
        </p:nvSpPr>
        <p:spPr>
          <a:xfrm>
            <a:off x="19399879" y="4677547"/>
            <a:ext cx="4630616" cy="2214006"/>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Making it move</a:t>
            </a:r>
            <a:endParaRPr lang="en-US" sz="2600" b="1" dirty="0" smtClean="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Make working models with simple mechanisms or electrical circuits</a:t>
            </a: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6" name="Subtitle 2">
            <a:extLst>
              <a:ext uri="{FF2B5EF4-FFF2-40B4-BE49-F238E27FC236}">
                <a16:creationId xmlns:a16="http://schemas.microsoft.com/office/drawing/2014/main" id="{4EC94491-6539-F941-898A-4BB887977E4E}"/>
              </a:ext>
            </a:extLst>
          </p:cNvPr>
          <p:cNvSpPr txBox="1">
            <a:spLocks/>
          </p:cNvSpPr>
          <p:nvPr/>
        </p:nvSpPr>
        <p:spPr>
          <a:xfrm>
            <a:off x="17774016" y="114920"/>
            <a:ext cx="6256479" cy="420839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smtClean="0">
                <a:latin typeface="Fira Sans" panose="020B0503050000020004" pitchFamily="34" charset="0"/>
                <a:ea typeface="League Spartan" charset="0"/>
                <a:cs typeface="Poppins" pitchFamily="2" charset="77"/>
              </a:rPr>
              <a:t>Plant nutrition and reproduction</a:t>
            </a:r>
            <a:endParaRPr lang="en-US" sz="2600" b="1" dirty="0" smtClean="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Name and describe the functions of the different parts of flowering plants (roots, stem, leaves and flowers)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the requirements of plants for life and growth (air, light, water, nutrients and room to grow) and how they vary from plant to plant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Investigate how water is transported within plants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Draw and label the life cycle of a flowering plant</a:t>
            </a:r>
          </a:p>
        </p:txBody>
      </p:sp>
      <p:sp>
        <p:nvSpPr>
          <p:cNvPr id="97" name="Subtitle 2">
            <a:extLst>
              <a:ext uri="{FF2B5EF4-FFF2-40B4-BE49-F238E27FC236}">
                <a16:creationId xmlns:a16="http://schemas.microsoft.com/office/drawing/2014/main" id="{4EC94491-6539-F941-898A-4BB887977E4E}"/>
              </a:ext>
            </a:extLst>
          </p:cNvPr>
          <p:cNvSpPr txBox="1">
            <a:spLocks/>
          </p:cNvSpPr>
          <p:nvPr/>
        </p:nvSpPr>
        <p:spPr>
          <a:xfrm>
            <a:off x="9418130" y="-58387"/>
            <a:ext cx="8239880" cy="4817796"/>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Light and shadows</a:t>
            </a:r>
            <a:endParaRPr lang="en-US" sz="2600" b="1" dirty="0" smtClean="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the differences between dark and light and how we need light to be able to see</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Group and sort materials as being reflective or non-reflective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why light from the Sun can be dangerous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using words or diagrams, how shadows are formed when a light source is blocked by an opaque object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Find patterns in the way shadows change during the day </a:t>
            </a: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9604448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399153" y="107002"/>
            <a:ext cx="9537151"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3905550" y="732774"/>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54421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523594" y="8861338"/>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Y4</a:t>
            </a:r>
            <a:endParaRPr lang="en-US" sz="6000" b="1" dirty="0">
              <a:solidFill>
                <a:schemeClr val="accent4"/>
              </a:solidFill>
              <a:latin typeface="Fira Sans" panose="020B0503050000020004" pitchFamily="34" charset="0"/>
            </a:endParaRPr>
          </a:p>
        </p:txBody>
      </p:sp>
      <p:sp>
        <p:nvSpPr>
          <p:cNvPr id="114" name="Subtitle 2">
            <a:extLst>
              <a:ext uri="{FF2B5EF4-FFF2-40B4-BE49-F238E27FC236}">
                <a16:creationId xmlns:a16="http://schemas.microsoft.com/office/drawing/2014/main" id="{4EC94491-6539-F941-898A-4BB887977E4E}"/>
              </a:ext>
            </a:extLst>
          </p:cNvPr>
          <p:cNvSpPr txBox="1">
            <a:spLocks/>
          </p:cNvSpPr>
          <p:nvPr/>
        </p:nvSpPr>
        <p:spPr>
          <a:xfrm>
            <a:off x="15447597" y="266182"/>
            <a:ext cx="8930053" cy="919437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b="1" dirty="0" smtClean="0">
                <a:latin typeface="Fira Sans" panose="020B0503050000020004" pitchFamily="34" charset="0"/>
                <a:ea typeface="League Spartan" charset="0"/>
                <a:cs typeface="Poppins" pitchFamily="2" charset="77"/>
              </a:rPr>
              <a:t>Digestive system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Ask relevant scientific questions, independently, about the world around them and begin to identify how they can answer them</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Begin to independently plan, set up and carry out a range of comparative and fair tests, making predictions and following a method accurately</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Take accurate measurements in standard units, using a range of equipment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Begin to choose which observations to make and for how long and make systematic, careful observations and comparisons, identifying changes and connections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Gather, record, classify and present observations and measurements in a variety of ways (pictorial representations, timelines, diagrams, keys, tables, charts and graphs)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Identify the four different types of teeth in humans and other animals and describe their functions</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Construct and interpret a variety of food chains and webs to show the interdependence and how energy is passed on over time</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Describe what damages teeth and how to look after them </a:t>
            </a:r>
          </a:p>
          <a:p>
            <a:pPr marL="457200" indent="-457200" algn="l">
              <a:lnSpc>
                <a:spcPts val="3600"/>
              </a:lnSpc>
              <a:buFont typeface="Arial" panose="020B0604020202020204" pitchFamily="34" charset="0"/>
              <a:buChar char="•"/>
            </a:pPr>
            <a:endParaRPr lang="en-US" dirty="0" smtClean="0">
              <a:latin typeface="Fira Sans" panose="020B0503050000020004" pitchFamily="34" charset="0"/>
              <a:ea typeface="League Spartan" charset="0"/>
              <a:cs typeface="Poppins" pitchFamily="2" charset="77"/>
            </a:endParaRPr>
          </a:p>
        </p:txBody>
      </p:sp>
      <p:sp>
        <p:nvSpPr>
          <p:cNvPr id="90" name="Subtitle 2">
            <a:extLst>
              <a:ext uri="{FF2B5EF4-FFF2-40B4-BE49-F238E27FC236}">
                <a16:creationId xmlns:a16="http://schemas.microsoft.com/office/drawing/2014/main" id="{4EC94491-6539-F941-898A-4BB887977E4E}"/>
              </a:ext>
            </a:extLst>
          </p:cNvPr>
          <p:cNvSpPr txBox="1">
            <a:spLocks/>
          </p:cNvSpPr>
          <p:nvPr/>
        </p:nvSpPr>
        <p:spPr>
          <a:xfrm>
            <a:off x="128680" y="3470426"/>
            <a:ext cx="5425576" cy="612892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b="1" dirty="0" smtClean="0">
                <a:latin typeface="Fira Sans" panose="020B0503050000020004" pitchFamily="34" charset="0"/>
                <a:ea typeface="League Spartan" charset="0"/>
                <a:cs typeface="Poppins" pitchFamily="2" charset="77"/>
              </a:rPr>
              <a:t>Sound</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Explain how sounds are made and heard using diagrams, models, written methods or verbally </a:t>
            </a:r>
            <a:endParaRPr lang="en-US"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Compare and find patterns in the pitch of a sound, using a range of equipment, such as musical instruments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Compare and find patterns in the volume of a sound, using a range of equipment, such as musical instruments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Compare how the volume of a sound changes at different distances from the source </a:t>
            </a:r>
          </a:p>
          <a:p>
            <a:pPr marL="457200" indent="-457200" algn="l">
              <a:lnSpc>
                <a:spcPts val="3600"/>
              </a:lnSpc>
              <a:buFont typeface="Arial" panose="020B0604020202020204" pitchFamily="34" charset="0"/>
              <a:buChar char="•"/>
            </a:pPr>
            <a:endParaRPr lang="en-US" dirty="0" smtClean="0">
              <a:latin typeface="Fira Sans" panose="020B0503050000020004" pitchFamily="34" charset="0"/>
              <a:ea typeface="League Spartan" charset="0"/>
              <a:cs typeface="Poppins" pitchFamily="2" charset="77"/>
            </a:endParaRPr>
          </a:p>
        </p:txBody>
      </p:sp>
      <p:sp>
        <p:nvSpPr>
          <p:cNvPr id="91" name="Subtitle 2">
            <a:extLst>
              <a:ext uri="{FF2B5EF4-FFF2-40B4-BE49-F238E27FC236}">
                <a16:creationId xmlns:a16="http://schemas.microsoft.com/office/drawing/2014/main" id="{4EC94491-6539-F941-898A-4BB887977E4E}"/>
              </a:ext>
            </a:extLst>
          </p:cNvPr>
          <p:cNvSpPr txBox="1">
            <a:spLocks/>
          </p:cNvSpPr>
          <p:nvPr/>
        </p:nvSpPr>
        <p:spPr>
          <a:xfrm>
            <a:off x="203895" y="107002"/>
            <a:ext cx="12845355" cy="328506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b="1" dirty="0" smtClean="0">
                <a:latin typeface="Fira Sans" panose="020B0503050000020004" pitchFamily="34" charset="0"/>
                <a:ea typeface="League Spartan" charset="0"/>
                <a:cs typeface="Poppins" pitchFamily="2" charset="77"/>
              </a:rPr>
              <a:t>Misty mountain, winding river</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Describe how environments can change due to human and natural influences and the impact this can have on living things</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Group and sort materials into solids, liquids and gases</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Observe and explain that some materials change state when they are heated or cooled and measure or research the temperature in degrees Celsius at which materials change state</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Describe the water cycle using words or diagrams and explain the part played by evaporation and condensation </a:t>
            </a:r>
          </a:p>
        </p:txBody>
      </p:sp>
      <p:sp>
        <p:nvSpPr>
          <p:cNvPr id="92" name="Subtitle 2">
            <a:extLst>
              <a:ext uri="{FF2B5EF4-FFF2-40B4-BE49-F238E27FC236}">
                <a16:creationId xmlns:a16="http://schemas.microsoft.com/office/drawing/2014/main" id="{4EC94491-6539-F941-898A-4BB887977E4E}"/>
              </a:ext>
            </a:extLst>
          </p:cNvPr>
          <p:cNvSpPr txBox="1">
            <a:spLocks/>
          </p:cNvSpPr>
          <p:nvPr/>
        </p:nvSpPr>
        <p:spPr>
          <a:xfrm>
            <a:off x="130908" y="9534781"/>
            <a:ext cx="5289790" cy="359900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b="1" dirty="0" smtClean="0">
                <a:latin typeface="Fira Sans" panose="020B0503050000020004" pitchFamily="34" charset="0"/>
                <a:ea typeface="League Spartan" charset="0"/>
                <a:cs typeface="Poppins" pitchFamily="2" charset="77"/>
              </a:rPr>
              <a:t>States of matter</a:t>
            </a:r>
          </a:p>
          <a:p>
            <a:pPr marL="457200" indent="-457200" algn="l">
              <a:lnSpc>
                <a:spcPts val="3600"/>
              </a:lnSpc>
              <a:buFont typeface="Arial" panose="020B0604020202020204" pitchFamily="34" charset="0"/>
              <a:buChar char="•"/>
            </a:pPr>
            <a:r>
              <a:rPr lang="en-US" dirty="0">
                <a:latin typeface="Fira Sans" panose="020B0503050000020004" pitchFamily="34" charset="0"/>
                <a:ea typeface="League Spartan" charset="0"/>
                <a:cs typeface="Poppins" pitchFamily="2" charset="77"/>
              </a:rPr>
              <a:t>Use scientific vocabulary to report and answer questions about their findings based on evidence collected, draw simple conclusions and identify next steps, improvements and further questions</a:t>
            </a:r>
          </a:p>
          <a:p>
            <a:pPr marL="457200" indent="-457200" algn="l">
              <a:lnSpc>
                <a:spcPts val="3600"/>
              </a:lnSpc>
              <a:buFont typeface="Arial" panose="020B0604020202020204" pitchFamily="34" charset="0"/>
              <a:buChar char="•"/>
            </a:pPr>
            <a:endParaRPr lang="en-US" dirty="0" smtClean="0">
              <a:latin typeface="Fira Sans" panose="020B0503050000020004" pitchFamily="34" charset="0"/>
              <a:ea typeface="League Spartan" charset="0"/>
              <a:cs typeface="Poppins" pitchFamily="2" charset="77"/>
            </a:endParaRPr>
          </a:p>
        </p:txBody>
      </p:sp>
      <p:sp>
        <p:nvSpPr>
          <p:cNvPr id="93" name="Subtitle 2">
            <a:extLst>
              <a:ext uri="{FF2B5EF4-FFF2-40B4-BE49-F238E27FC236}">
                <a16:creationId xmlns:a16="http://schemas.microsoft.com/office/drawing/2014/main" id="{4EC94491-6539-F941-898A-4BB887977E4E}"/>
              </a:ext>
            </a:extLst>
          </p:cNvPr>
          <p:cNvSpPr txBox="1">
            <a:spLocks/>
          </p:cNvSpPr>
          <p:nvPr/>
        </p:nvSpPr>
        <p:spPr>
          <a:xfrm>
            <a:off x="7986369" y="9635737"/>
            <a:ext cx="3329332" cy="352513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b="1" dirty="0" smtClean="0">
                <a:latin typeface="Fira Sans" panose="020B0503050000020004" pitchFamily="34" charset="0"/>
                <a:ea typeface="League Spartan" charset="0"/>
                <a:cs typeface="Poppins" pitchFamily="2" charset="77"/>
              </a:rPr>
              <a:t>Grouping and classifying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Compare, sort and group living things from a range of environments, in a variety of ways, based on observable features and behaviour </a:t>
            </a:r>
          </a:p>
        </p:txBody>
      </p:sp>
      <p:sp>
        <p:nvSpPr>
          <p:cNvPr id="94" name="Subtitle 2">
            <a:extLst>
              <a:ext uri="{FF2B5EF4-FFF2-40B4-BE49-F238E27FC236}">
                <a16:creationId xmlns:a16="http://schemas.microsoft.com/office/drawing/2014/main" id="{4EC94491-6539-F941-898A-4BB887977E4E}"/>
              </a:ext>
            </a:extLst>
          </p:cNvPr>
          <p:cNvSpPr txBox="1">
            <a:spLocks/>
          </p:cNvSpPr>
          <p:nvPr/>
        </p:nvSpPr>
        <p:spPr>
          <a:xfrm>
            <a:off x="13857017" y="9330895"/>
            <a:ext cx="10453798" cy="382060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b="1" dirty="0" smtClean="0">
                <a:latin typeface="Fira Sans" panose="020B0503050000020004" pitchFamily="34" charset="0"/>
                <a:ea typeface="League Spartan" charset="0"/>
                <a:cs typeface="Poppins" pitchFamily="2" charset="77"/>
              </a:rPr>
              <a:t>Electrical circuits and conductors</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Compare common household equipment and appliances that are and are not powered by electricity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Construct operational simple series circuits using a range of components and switches for control</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Predict and describe whether a circuit will work based on whether or not the circuit is a complete loop and has a battery or cell</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Describe materials as electrical conductors or insulators </a:t>
            </a:r>
          </a:p>
          <a:p>
            <a:pPr marL="457200" indent="-457200" algn="l">
              <a:lnSpc>
                <a:spcPts val="3600"/>
              </a:lnSpc>
              <a:buFont typeface="Arial" panose="020B0604020202020204" pitchFamily="34" charset="0"/>
              <a:buChar char="•"/>
            </a:pPr>
            <a:r>
              <a:rPr lang="en-US" dirty="0" smtClean="0">
                <a:latin typeface="Fira Sans" panose="020B0503050000020004" pitchFamily="34" charset="0"/>
                <a:ea typeface="League Spartan" charset="0"/>
                <a:cs typeface="Poppins" pitchFamily="2" charset="77"/>
              </a:rPr>
              <a:t>Explain the precautions needed for working safely with electrical circuits </a:t>
            </a:r>
          </a:p>
        </p:txBody>
      </p:sp>
    </p:spTree>
    <p:extLst>
      <p:ext uri="{BB962C8B-B14F-4D97-AF65-F5344CB8AC3E}">
        <p14:creationId xmlns:p14="http://schemas.microsoft.com/office/powerpoint/2010/main" val="28112967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7654135" y="0"/>
            <a:ext cx="7622433"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277261" y="9215052"/>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009796" y="428470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7813179" y="3456801"/>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9569337" y="8751674"/>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7156679" y="11012266"/>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6"/>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32701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Y5</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14539844" y="3456801"/>
            <a:ext cx="9545262" cy="1011770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32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Forces and mechanisms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Plan and carry out a range of enquiries, including writing methods, identifying variables and making predictions based on prior knowledge and understanding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Ask a wide range of relevant scientific questions that broaden their understanding of the world around them and identify how they can answer them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Take increasingly accurate measurements in standard units, using a range of chosen equipment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Within a group, decide which observations to make, when and for how long, and make systematic and careful observations, using them to make comparisons, identify changes, classify and make links between cause and effect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Gather and record data and results of increasing complexity, selecting from a range of methods (scientific diagrams, labels, classification keys, tables, graphs and models)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relevant scientific vocabulary to report on their own findings, answer questions and justify their conclusions based on evidence collected, identify improvements, further questions ad predictions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that objects fall to Earth due to the force of gravity</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Compare and describe, using a range of toys, models and natural objects, the effects of water resistance, air resistance and friction</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and demonstrate how simple levers, gears and pulleys assist the movement of objects   </a:t>
            </a:r>
          </a:p>
        </p:txBody>
      </p:sp>
      <p:sp>
        <p:nvSpPr>
          <p:cNvPr id="89" name="Subtitle 2">
            <a:extLst>
              <a:ext uri="{FF2B5EF4-FFF2-40B4-BE49-F238E27FC236}">
                <a16:creationId xmlns:a16="http://schemas.microsoft.com/office/drawing/2014/main" id="{4EC94491-6539-F941-898A-4BB887977E4E}"/>
              </a:ext>
            </a:extLst>
          </p:cNvPr>
          <p:cNvSpPr txBox="1">
            <a:spLocks/>
          </p:cNvSpPr>
          <p:nvPr/>
        </p:nvSpPr>
        <p:spPr>
          <a:xfrm>
            <a:off x="9076024" y="434803"/>
            <a:ext cx="9061782" cy="420839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2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Earth and space</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or model the movements of the planets in our solar system, including Earth, relative to the Sun</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the Sun, Earth and Moon as approximately spherical bodies and use this knowledge to understand the phases of the Moon and eclipses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the idea of the Earth’s rotation to explain day and night and the Sun’s apparent movement across the sky </a:t>
            </a: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0" name="Subtitle 2">
            <a:extLst>
              <a:ext uri="{FF2B5EF4-FFF2-40B4-BE49-F238E27FC236}">
                <a16:creationId xmlns:a16="http://schemas.microsoft.com/office/drawing/2014/main" id="{4EC94491-6539-F941-898A-4BB887977E4E}"/>
              </a:ext>
            </a:extLst>
          </p:cNvPr>
          <p:cNvSpPr txBox="1">
            <a:spLocks/>
          </p:cNvSpPr>
          <p:nvPr/>
        </p:nvSpPr>
        <p:spPr>
          <a:xfrm>
            <a:off x="313080" y="160405"/>
            <a:ext cx="7442866" cy="766165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32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Sow, grow and farm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Compare life cycles of animals including a mammal, an amphibian, an insect and a bird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Group and sort pants by how they reproduce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Label and draw the parts of a flower involved in sexual reproduction in plants (stamen, filament, anther, pollen, carpel, stigma, style, ovary, ovule and sepal)</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the life process of reproduction in some plants and animals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the changes as humans develop from birth to old age</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using their knowledge of chains and webs, what could happen if a habitat had a living thing removed or introduced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Research and describe different farming practices in the UK and how these can have a positive and negative effects on natural habitats  </a:t>
            </a:r>
          </a:p>
        </p:txBody>
      </p:sp>
      <p:sp>
        <p:nvSpPr>
          <p:cNvPr id="91" name="Subtitle 2">
            <a:extLst>
              <a:ext uri="{FF2B5EF4-FFF2-40B4-BE49-F238E27FC236}">
                <a16:creationId xmlns:a16="http://schemas.microsoft.com/office/drawing/2014/main" id="{4EC94491-6539-F941-898A-4BB887977E4E}"/>
              </a:ext>
            </a:extLst>
          </p:cNvPr>
          <p:cNvSpPr txBox="1">
            <a:spLocks/>
          </p:cNvSpPr>
          <p:nvPr/>
        </p:nvSpPr>
        <p:spPr>
          <a:xfrm>
            <a:off x="19111581" y="327011"/>
            <a:ext cx="5111306" cy="267567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2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Human reproduction and ageing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the process of human reproduction</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why personal hygiene is so important during puberty </a:t>
            </a:r>
          </a:p>
        </p:txBody>
      </p:sp>
      <p:sp>
        <p:nvSpPr>
          <p:cNvPr id="92" name="Subtitle 2">
            <a:extLst>
              <a:ext uri="{FF2B5EF4-FFF2-40B4-BE49-F238E27FC236}">
                <a16:creationId xmlns:a16="http://schemas.microsoft.com/office/drawing/2014/main" id="{4EC94491-6539-F941-898A-4BB887977E4E}"/>
              </a:ext>
            </a:extLst>
          </p:cNvPr>
          <p:cNvSpPr txBox="1">
            <a:spLocks/>
          </p:cNvSpPr>
          <p:nvPr/>
        </p:nvSpPr>
        <p:spPr>
          <a:xfrm>
            <a:off x="-122057" y="8506489"/>
            <a:ext cx="10888668" cy="581499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200" b="1" dirty="0" smtClean="0">
                <a:latin typeface="Fira Sans" panose="020B0503050000020004" pitchFamily="34" charset="0"/>
                <a:ea typeface="League Spartan" charset="0"/>
                <a:cs typeface="Poppins" pitchFamily="2" charset="77"/>
              </a:rPr>
              <a:t>      </a:t>
            </a:r>
            <a:r>
              <a:rPr lang="en-US" sz="2600" b="1" dirty="0" smtClean="0">
                <a:latin typeface="Fira Sans" panose="020B0503050000020004" pitchFamily="34" charset="0"/>
                <a:ea typeface="League Spartan" charset="0"/>
                <a:cs typeface="Poppins" pitchFamily="2" charset="77"/>
              </a:rPr>
              <a:t>Properties and changes of materials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Compare and group everyday materials by their properties, including hardness, solubility, transparency, conductivity, (electrical and thermal) and magnetism</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following observation, that some substances (solutes) will dissolve in liquid (solvents) to form a solution and the solute can </a:t>
            </a:r>
            <a:r>
              <a:rPr lang="en-US"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b</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 recovered by evaporating off the solvent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Separate mixtures by filtering sieving and evaporating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using evidence from comparative or fair tests, why a materials has been chosen for a specific use, including wood, metals and glass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demonstrate and compare reversible and irreversible changes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the precautions needed for working safely when heating, burning, cooling and mixing materials </a:t>
            </a: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0159446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4584062" y="179244"/>
            <a:ext cx="7134280"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0910588" y="2482858"/>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6134678" y="5373421"/>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5448455" y="10666563"/>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8889551" y="8851023"/>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89341"/>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6263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Y6</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11523260" y="-84401"/>
            <a:ext cx="12854390" cy="880658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600" b="1" dirty="0" smtClean="0">
                <a:latin typeface="Fira Sans" panose="020B0503050000020004" pitchFamily="34" charset="0"/>
                <a:ea typeface="League Spartan" charset="0"/>
                <a:cs typeface="Poppins" pitchFamily="2" charset="77"/>
              </a:rPr>
              <a:t>Circulatory system</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Plan and carry out a range of enquiries, including writing methods, identifying and controlling variables, deciding on equipment and data to collect and making predictions based on prior knowledge and understanding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Ask and answer deeper and broader scientific questions about the local and wider world that build upon and extend their own and others’ experiences and knowledge</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Take accurate, precise and repeated measurements in standard units, using a range of chosen equipment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Independently decide which observations to make, when and for how long and  make systematic and careful observations, using them to make comparisons, identify changes, classify and make links between cause and effect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Choose an appropriate approach to recording accurate results, including scientific diagrams, labels, timelines, classification keys, tables, models and graphs (bar, line and scatter), linking to mathematical knowledge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Report on and validate their findings, answer questions and justify their methods, opinions and conclusions, and use their results to suggest improvements to their methodology, separate facts from opinions, pose further questions and make predictions for what they might observe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Name and describe the purpose of the circulatory system and the functions of the heart, blood vessels and blood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the impact of positive and negative lifestyle choices on the body</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that the circulatory system in animals transports oxygen, water and nutrients around the body </a:t>
            </a: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2" name="Subtitle 2">
            <a:extLst>
              <a:ext uri="{FF2B5EF4-FFF2-40B4-BE49-F238E27FC236}">
                <a16:creationId xmlns:a16="http://schemas.microsoft.com/office/drawing/2014/main" id="{4EC94491-6539-F941-898A-4BB887977E4E}"/>
              </a:ext>
            </a:extLst>
          </p:cNvPr>
          <p:cNvSpPr txBox="1">
            <a:spLocks/>
          </p:cNvSpPr>
          <p:nvPr/>
        </p:nvSpPr>
        <p:spPr>
          <a:xfrm>
            <a:off x="-482" y="-7984"/>
            <a:ext cx="10333333" cy="527946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600" b="1" dirty="0" smtClean="0">
                <a:latin typeface="Fira Sans" panose="020B0503050000020004" pitchFamily="34" charset="0"/>
                <a:ea typeface="League Spartan" charset="0"/>
                <a:cs typeface="Poppins" pitchFamily="2" charset="77"/>
              </a:rPr>
              <a:t>Frozen kingdoms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Classify living things, including microorganisms, animals and plants into groups according to common observable characteristics and based on similarities and differences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Use and construct classification systems to identify animals and plants from a range of habitats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Research unfamiliar animals and plants from a range of habitats, deciding upon and explaining where they belong in the classification system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how animals and plants are adapted to suit their environment, such as giraffes having long necks for feeding, and that adaptations may lead to evolution</a:t>
            </a:r>
          </a:p>
          <a:p>
            <a:pPr algn="l">
              <a:lnSpc>
                <a:spcPts val="3600"/>
              </a:lnSpc>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3" name="Subtitle 2">
            <a:extLst>
              <a:ext uri="{FF2B5EF4-FFF2-40B4-BE49-F238E27FC236}">
                <a16:creationId xmlns:a16="http://schemas.microsoft.com/office/drawing/2014/main" id="{4EC94491-6539-F941-898A-4BB887977E4E}"/>
              </a:ext>
            </a:extLst>
          </p:cNvPr>
          <p:cNvSpPr txBox="1">
            <a:spLocks/>
          </p:cNvSpPr>
          <p:nvPr/>
        </p:nvSpPr>
        <p:spPr>
          <a:xfrm>
            <a:off x="120353" y="4482187"/>
            <a:ext cx="4862817" cy="1050550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600" b="1" dirty="0" smtClean="0">
                <a:latin typeface="Fira Sans" panose="020B0503050000020004" pitchFamily="34" charset="0"/>
                <a:ea typeface="League Spartan" charset="0"/>
                <a:cs typeface="Poppins" pitchFamily="2" charset="77"/>
              </a:rPr>
              <a:t>Light theory</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that light travels in straight lines</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that, due to how light travels, we can see things because they give out or reflect light into the eye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using words, diagrams or a model, why shadows have the same shape as the objects that cast them and how shadows can be changed</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the dangers of using lasers and ways to use them safely</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using scientific language, the phenomena associated with refraction of light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using diagrams, how light behaves when reflected off as mirror (plane, convex or concave) and when passing through a </a:t>
            </a:r>
            <a:r>
              <a:rPr lang="en-US"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lense</a:t>
            </a: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(concave or convex)  </a:t>
            </a:r>
          </a:p>
          <a:p>
            <a:pPr algn="l">
              <a:lnSpc>
                <a:spcPts val="3600"/>
              </a:lnSpc>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5" name="Subtitle 2">
            <a:extLst>
              <a:ext uri="{FF2B5EF4-FFF2-40B4-BE49-F238E27FC236}">
                <a16:creationId xmlns:a16="http://schemas.microsoft.com/office/drawing/2014/main" id="{4EC94491-6539-F941-898A-4BB887977E4E}"/>
              </a:ext>
            </a:extLst>
          </p:cNvPr>
          <p:cNvSpPr txBox="1">
            <a:spLocks/>
          </p:cNvSpPr>
          <p:nvPr/>
        </p:nvSpPr>
        <p:spPr>
          <a:xfrm>
            <a:off x="6149702" y="9577585"/>
            <a:ext cx="8153850" cy="467006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600" b="1" dirty="0" smtClean="0">
                <a:latin typeface="Fira Sans" panose="020B0503050000020004" pitchFamily="34" charset="0"/>
                <a:ea typeface="League Spartan" charset="0"/>
                <a:cs typeface="Poppins" pitchFamily="2" charset="77"/>
              </a:rPr>
              <a:t>Electrical circuits and components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how the brightness of a lamp or volume of a buzzer is affected by the number and voltage of cells used in a circuit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Compare and give reasons for variations in how components in electrical circuits function (brightness of lamps, volume of buzzers and function of on or off switches) </a:t>
            </a:r>
          </a:p>
          <a:p>
            <a:pPr marL="457200" indent="-457200" algn="l">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Create circuits using a range of components and record diagrammatically using the recognized symbols for electrical components </a:t>
            </a:r>
          </a:p>
          <a:p>
            <a:pPr marL="457200" indent="-457200" algn="l">
              <a:lnSpc>
                <a:spcPts val="3600"/>
              </a:lnSpc>
              <a:buFont typeface="Arial" panose="020B0604020202020204" pitchFamily="34" charset="0"/>
              <a:buChar char="•"/>
            </a:pPr>
            <a:endPar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6" name="Subtitle 2">
            <a:extLst>
              <a:ext uri="{FF2B5EF4-FFF2-40B4-BE49-F238E27FC236}">
                <a16:creationId xmlns:a16="http://schemas.microsoft.com/office/drawing/2014/main" id="{4EC94491-6539-F941-898A-4BB887977E4E}"/>
              </a:ext>
            </a:extLst>
          </p:cNvPr>
          <p:cNvSpPr txBox="1">
            <a:spLocks/>
          </p:cNvSpPr>
          <p:nvPr/>
        </p:nvSpPr>
        <p:spPr>
          <a:xfrm>
            <a:off x="14427120" y="8285737"/>
            <a:ext cx="9368433" cy="520559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600" b="1" dirty="0" smtClean="0">
                <a:latin typeface="Fira Sans" panose="020B0503050000020004" pitchFamily="34" charset="0"/>
                <a:ea typeface="League Spartan" charset="0"/>
                <a:cs typeface="Poppins" pitchFamily="2" charset="77"/>
              </a:rPr>
              <a:t>Evolution and inheritance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Explain that living things have changed over time, using specific examples and evidence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some significant changes on Earth and the evidence, such as fossils, that support this</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Identify that living things produce offspring of the same kind, although the offspring are not identical to either parent</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Describe how animals and plants can be bred to produce offspring with specific and desired characteristics (selective breeding) </a:t>
            </a:r>
          </a:p>
          <a:p>
            <a:pPr marL="457200" indent="-457200" algn="r">
              <a:lnSpc>
                <a:spcPts val="3600"/>
              </a:lnSpc>
              <a:buFont typeface="Arial" panose="020B0604020202020204" pitchFamily="34" charset="0"/>
              <a:buChar char="•"/>
            </a:pPr>
            <a:r>
              <a:rPr lang="en-US"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Compare the living things in two contrasting habitats (top vs bottom of a hill, full sun vs shade, exposed vs sheltered locations, well-trodden path vs unused area) </a:t>
            </a:r>
          </a:p>
        </p:txBody>
      </p:sp>
    </p:spTree>
    <p:extLst>
      <p:ext uri="{BB962C8B-B14F-4D97-AF65-F5344CB8AC3E}">
        <p14:creationId xmlns:p14="http://schemas.microsoft.com/office/powerpoint/2010/main" val="156994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PTIFY - Mercury - Light">
      <a:dk1>
        <a:srgbClr val="3E3E3E"/>
      </a:dk1>
      <a:lt1>
        <a:srgbClr val="FFFFFF"/>
      </a:lt1>
      <a:dk2>
        <a:srgbClr val="1F1F1F"/>
      </a:dk2>
      <a:lt2>
        <a:srgbClr val="FFFFFF"/>
      </a:lt2>
      <a:accent1>
        <a:srgbClr val="2D3F63"/>
      </a:accent1>
      <a:accent2>
        <a:srgbClr val="179B98"/>
      </a:accent2>
      <a:accent3>
        <a:srgbClr val="713852"/>
      </a:accent3>
      <a:accent4>
        <a:srgbClr val="F57A7B"/>
      </a:accent4>
      <a:accent5>
        <a:srgbClr val="F8B2A2"/>
      </a:accent5>
      <a:accent6>
        <a:srgbClr val="606060"/>
      </a:accent6>
      <a:hlink>
        <a:srgbClr val="58ACC0"/>
      </a:hlink>
      <a:folHlink>
        <a:srgbClr val="315F69"/>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{9BB6B025-EE7B-B14D-8EC8-5D2DE61B865A}tf16401378</Template>
  <TotalTime>84675</TotalTime>
  <Words>3250</Words>
  <Application>Microsoft Office PowerPoint</Application>
  <PresentationFormat>Custom</PresentationFormat>
  <Paragraphs>270</Paragraphs>
  <Slides>7</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Fira Sans</vt:lpstr>
      <vt:lpstr>Fira Sans Light</vt:lpstr>
      <vt:lpstr>League Spartan</vt:lpstr>
      <vt:lpstr>Open Sans</vt:lpstr>
      <vt:lpstr>Open Sans Light</vt:lpstr>
      <vt:lpstr>Poppins</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Rob Wade</dc:creator>
  <cp:keywords/>
  <dc:description/>
  <cp:lastModifiedBy>Mr.Davie</cp:lastModifiedBy>
  <cp:revision>15176</cp:revision>
  <cp:lastPrinted>2022-03-15T10:31:05Z</cp:lastPrinted>
  <dcterms:created xsi:type="dcterms:W3CDTF">2014-11-12T21:47:38Z</dcterms:created>
  <dcterms:modified xsi:type="dcterms:W3CDTF">2022-06-14T13:48:43Z</dcterms:modified>
  <cp:category/>
</cp:coreProperties>
</file>