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0" r:id="rId1"/>
  </p:sldMasterIdLst>
  <p:notesMasterIdLst>
    <p:notesMasterId r:id="rId13"/>
  </p:notesMasterIdLst>
  <p:sldIdLst>
    <p:sldId id="3320" r:id="rId2"/>
    <p:sldId id="3314" r:id="rId3"/>
    <p:sldId id="3315" r:id="rId4"/>
    <p:sldId id="3316" r:id="rId5"/>
    <p:sldId id="3321" r:id="rId6"/>
    <p:sldId id="3317" r:id="rId7"/>
    <p:sldId id="3322" r:id="rId8"/>
    <p:sldId id="3318" r:id="rId9"/>
    <p:sldId id="3323" r:id="rId10"/>
    <p:sldId id="3319" r:id="rId11"/>
    <p:sldId id="3324" r:id="rId12"/>
  </p:sldIdLst>
  <p:sldSz cx="24377650" cy="13716000"/>
  <p:notesSz cx="6797675" cy="9926638"/>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53" orient="horz" pos="480" userDrawn="1">
          <p15:clr>
            <a:srgbClr val="A4A3A4"/>
          </p15:clr>
        </p15:guide>
        <p15:guide id="54" orient="horz" pos="8160" userDrawn="1">
          <p15:clr>
            <a:srgbClr val="A4A3A4"/>
          </p15:clr>
        </p15:guide>
        <p15:guide id="55" pos="14398" userDrawn="1">
          <p15:clr>
            <a:srgbClr val="A4A3A4"/>
          </p15:clr>
        </p15:guide>
        <p15:guide id="56" pos="9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78B3"/>
    <a:srgbClr val="2CB3EB"/>
    <a:srgbClr val="FC0D1B"/>
    <a:srgbClr val="FA7B87"/>
    <a:srgbClr val="FB4756"/>
    <a:srgbClr val="CA252D"/>
    <a:srgbClr val="FA4069"/>
    <a:srgbClr val="F63D93"/>
    <a:srgbClr val="6CB5E3"/>
    <a:srgbClr val="EE234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50" autoAdjust="0"/>
    <p:restoredTop sz="95439" autoAdjust="0"/>
  </p:normalViewPr>
  <p:slideViewPr>
    <p:cSldViewPr snapToGrid="0" snapToObjects="1">
      <p:cViewPr varScale="1">
        <p:scale>
          <a:sx n="51" d="100"/>
          <a:sy n="51" d="100"/>
        </p:scale>
        <p:origin x="330" y="270"/>
      </p:cViewPr>
      <p:guideLst>
        <p:guide orient="horz" pos="480"/>
        <p:guide orient="horz" pos="8160"/>
        <p:guide pos="14398"/>
        <p:guide pos="958"/>
      </p:guideLst>
    </p:cSldViewPr>
  </p:slideViewPr>
  <p:notesTextViewPr>
    <p:cViewPr>
      <p:scale>
        <a:sx n="20" d="100"/>
        <a:sy n="20" d="100"/>
      </p:scale>
      <p:origin x="0" y="0"/>
    </p:cViewPr>
  </p:notesTextViewPr>
  <p:sorterViewPr>
    <p:cViewPr>
      <p:scale>
        <a:sx n="50" d="100"/>
        <a:sy n="50"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b="0" i="0">
                <a:latin typeface="Fira Sans Light" panose="020B0403050000020004" pitchFamily="34" charset="0"/>
              </a:defRPr>
            </a:lvl1pPr>
          </a:lstStyle>
          <a:p>
            <a:endParaRPr lang="en-US"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b="0" i="0">
                <a:latin typeface="Fira Sans Light" panose="020B0403050000020004" pitchFamily="34" charset="0"/>
              </a:defRPr>
            </a:lvl1pPr>
          </a:lstStyle>
          <a:p>
            <a:fld id="{EFC10EE1-B198-C942-8235-326C972CBB30}" type="datetimeFigureOut">
              <a:rPr lang="en-US" smtClean="0"/>
              <a:pPr/>
              <a:t>6/15/2022</a:t>
            </a:fld>
            <a:endParaRPr lang="en-US" dirty="0"/>
          </a:p>
        </p:txBody>
      </p:sp>
      <p:sp>
        <p:nvSpPr>
          <p:cNvPr id="4" name="Slide Image Placeholder 3"/>
          <p:cNvSpPr>
            <a:spLocks noGrp="1" noRot="1" noChangeAspect="1"/>
          </p:cNvSpPr>
          <p:nvPr>
            <p:ph type="sldImg" idx="2"/>
          </p:nvPr>
        </p:nvSpPr>
        <p:spPr>
          <a:xfrm>
            <a:off x="92075" y="744538"/>
            <a:ext cx="6613525" cy="37226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b="0" i="0">
                <a:latin typeface="Fira Sans Light" panose="020B0403050000020004" pitchFamily="34" charset="0"/>
              </a:defRPr>
            </a:lvl1pPr>
          </a:lstStyle>
          <a:p>
            <a:endParaRPr lang="en-US"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b="0" i="0">
                <a:latin typeface="Fira Sans Light" panose="020B0403050000020004" pitchFamily="34"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Fira Sans Light" panose="020B0403050000020004" pitchFamily="34" charset="0"/>
        <a:ea typeface="+mn-ea"/>
        <a:cs typeface="+mn-cs"/>
      </a:defRPr>
    </a:lvl1pPr>
    <a:lvl2pPr marL="914217" algn="l" defTabSz="914217" rtl="0" eaLnBrk="1" latinLnBrk="0" hangingPunct="1">
      <a:defRPr sz="2400" b="0" i="0" kern="1200">
        <a:solidFill>
          <a:schemeClr val="tx1"/>
        </a:solidFill>
        <a:latin typeface="Fira Sans Light" panose="020B0403050000020004" pitchFamily="34" charset="0"/>
        <a:ea typeface="+mn-ea"/>
        <a:cs typeface="+mn-cs"/>
      </a:defRPr>
    </a:lvl2pPr>
    <a:lvl3pPr marL="1828434" algn="l" defTabSz="914217" rtl="0" eaLnBrk="1" latinLnBrk="0" hangingPunct="1">
      <a:defRPr sz="2400" b="0" i="0" kern="1200">
        <a:solidFill>
          <a:schemeClr val="tx1"/>
        </a:solidFill>
        <a:latin typeface="Fira Sans Light" panose="020B0403050000020004" pitchFamily="34" charset="0"/>
        <a:ea typeface="+mn-ea"/>
        <a:cs typeface="+mn-cs"/>
      </a:defRPr>
    </a:lvl3pPr>
    <a:lvl4pPr marL="2742651" algn="l" defTabSz="914217" rtl="0" eaLnBrk="1" latinLnBrk="0" hangingPunct="1">
      <a:defRPr sz="2400" b="0" i="0" kern="1200">
        <a:solidFill>
          <a:schemeClr val="tx1"/>
        </a:solidFill>
        <a:latin typeface="Fira Sans Light" panose="020B0403050000020004" pitchFamily="34" charset="0"/>
        <a:ea typeface="+mn-ea"/>
        <a:cs typeface="+mn-cs"/>
      </a:defRPr>
    </a:lvl4pPr>
    <a:lvl5pPr marL="3656868" algn="l" defTabSz="914217" rtl="0" eaLnBrk="1" latinLnBrk="0" hangingPunct="1">
      <a:defRPr sz="2400" b="0" i="0" kern="1200">
        <a:solidFill>
          <a:schemeClr val="tx1"/>
        </a:solidFill>
        <a:latin typeface="Fira Sans Light" panose="020B0403050000020004" pitchFamily="34"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1</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212725" y="828675"/>
            <a:ext cx="7278688" cy="40957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1032" y="5185635"/>
            <a:ext cx="6163541" cy="491334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759838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11</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212725" y="828675"/>
            <a:ext cx="7278688" cy="40957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1032" y="5185635"/>
            <a:ext cx="6163541" cy="491334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307011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2</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212725" y="828675"/>
            <a:ext cx="7278688" cy="40957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1032" y="5185635"/>
            <a:ext cx="6163541" cy="491334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056492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3</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212725" y="828675"/>
            <a:ext cx="7278688" cy="40957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1032" y="5185635"/>
            <a:ext cx="6163541" cy="491334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3642471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4</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212725" y="828675"/>
            <a:ext cx="7278688" cy="40957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1032" y="5185635"/>
            <a:ext cx="6163541" cy="491334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806779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6</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212725" y="828675"/>
            <a:ext cx="7278688" cy="40957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1032" y="5185635"/>
            <a:ext cx="6163541" cy="491334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6052489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7</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212725" y="828675"/>
            <a:ext cx="7278688" cy="40957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1032" y="5185635"/>
            <a:ext cx="6163541" cy="491334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9766760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8</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212725" y="828675"/>
            <a:ext cx="7278688" cy="40957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1032" y="5185635"/>
            <a:ext cx="6163541" cy="491334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6407389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9</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212725" y="828675"/>
            <a:ext cx="7278688" cy="40957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1032" y="5185635"/>
            <a:ext cx="6163541" cy="491334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735842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10</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212725" y="828675"/>
            <a:ext cx="7278688" cy="40957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1032" y="5185635"/>
            <a:ext cx="6163541" cy="491334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153934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26116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63E8C5F1-B83D-344B-9AF9-42D755A77CDC}"/>
              </a:ext>
            </a:extLst>
          </p:cNvPr>
          <p:cNvSpPr/>
          <p:nvPr userDrawn="1"/>
        </p:nvSpPr>
        <p:spPr>
          <a:xfrm>
            <a:off x="22174494" y="12373805"/>
            <a:ext cx="817586" cy="817586"/>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Fira Sans Light" panose="020B0403050000020004" pitchFamily="34" charset="0"/>
            </a:endParaRPr>
          </a:p>
        </p:txBody>
      </p:sp>
      <p:sp>
        <p:nvSpPr>
          <p:cNvPr id="4" name="Oval 3">
            <a:extLst>
              <a:ext uri="{FF2B5EF4-FFF2-40B4-BE49-F238E27FC236}">
                <a16:creationId xmlns:a16="http://schemas.microsoft.com/office/drawing/2014/main" id="{C14FEE86-28D8-2B49-A496-80235725B73B}"/>
              </a:ext>
            </a:extLst>
          </p:cNvPr>
          <p:cNvSpPr/>
          <p:nvPr userDrawn="1"/>
        </p:nvSpPr>
        <p:spPr>
          <a:xfrm>
            <a:off x="22236348" y="12435659"/>
            <a:ext cx="693877" cy="69387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Fira Sans Light" panose="020B0403050000020004" pitchFamily="34" charset="0"/>
            </a:endParaRPr>
          </a:p>
        </p:txBody>
      </p:sp>
      <p:sp>
        <p:nvSpPr>
          <p:cNvPr id="8" name="TextBox 7">
            <a:extLst>
              <a:ext uri="{FF2B5EF4-FFF2-40B4-BE49-F238E27FC236}">
                <a16:creationId xmlns:a16="http://schemas.microsoft.com/office/drawing/2014/main" id="{7156FEFB-1B47-144A-92EC-F20F29E731C4}"/>
              </a:ext>
            </a:extLst>
          </p:cNvPr>
          <p:cNvSpPr txBox="1"/>
          <p:nvPr userDrawn="1"/>
        </p:nvSpPr>
        <p:spPr>
          <a:xfrm>
            <a:off x="22307409" y="12551764"/>
            <a:ext cx="551754" cy="461665"/>
          </a:xfrm>
          <a:prstGeom prst="rect">
            <a:avLst/>
          </a:prstGeom>
          <a:noFill/>
        </p:spPr>
        <p:txBody>
          <a:bodyPr wrap="none" lIns="91440" tIns="45720" rIns="91440" bIns="45720" rtlCol="0">
            <a:spAutoFit/>
          </a:bodyPr>
          <a:lstStyle/>
          <a:p>
            <a:pPr algn="ctr"/>
            <a:fld id="{260E2A6B-A809-4840-BF14-8648BC0BDF87}" type="slidenum">
              <a:rPr lang="id-ID" sz="2400" b="0" i="0" smtClean="0">
                <a:solidFill>
                  <a:schemeClr val="accent1"/>
                </a:solidFill>
                <a:latin typeface="Fira Sans" panose="020B0503050000020004" pitchFamily="34" charset="0"/>
                <a:ea typeface="Roboto" panose="02000000000000000000" pitchFamily="2" charset="0"/>
                <a:cs typeface="Open Sans" charset="0"/>
              </a:rPr>
              <a:pPr algn="ctr"/>
              <a:t>‹#›</a:t>
            </a:fld>
            <a:endParaRPr lang="id-ID" sz="2800" b="0" i="0" dirty="0">
              <a:solidFill>
                <a:schemeClr val="accent1"/>
              </a:solidFill>
              <a:latin typeface="Fira Sans" panose="020B0503050000020004" pitchFamily="34" charset="0"/>
              <a:ea typeface="Roboto" panose="02000000000000000000" pitchFamily="2" charset="0"/>
              <a:cs typeface="Open Sans" charset="0"/>
            </a:endParaRPr>
          </a:p>
        </p:txBody>
      </p:sp>
      <p:sp>
        <p:nvSpPr>
          <p:cNvPr id="2" name="Title Placeholder 1"/>
          <p:cNvSpPr>
            <a:spLocks noGrp="1"/>
          </p:cNvSpPr>
          <p:nvPr>
            <p:ph type="title"/>
          </p:nvPr>
        </p:nvSpPr>
        <p:spPr>
          <a:xfrm>
            <a:off x="1675964" y="730251"/>
            <a:ext cx="21025723" cy="265112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675964" y="3651250"/>
            <a:ext cx="21025723" cy="87026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31059664"/>
      </p:ext>
    </p:extLst>
  </p:cSld>
  <p:clrMap bg1="lt1" tx1="dk1" bg2="lt2" tx2="dk2" accent1="accent1" accent2="accent2" accent3="accent3" accent4="accent4" accent5="accent5" accent6="accent6" hlink="hlink" folHlink="folHlink"/>
  <p:sldLayoutIdLst>
    <p:sldLayoutId id="2147483977" r:id="rId1"/>
  </p:sldLayoutIdLst>
  <p:hf hdr="0" ftr="0" dt="0"/>
  <p:txStyles>
    <p:titleStyle>
      <a:lvl1pPr algn="l" defTabSz="1828343" rtl="0" eaLnBrk="1" latinLnBrk="0" hangingPunct="1">
        <a:lnSpc>
          <a:spcPct val="90000"/>
        </a:lnSpc>
        <a:spcBef>
          <a:spcPct val="0"/>
        </a:spcBef>
        <a:buNone/>
        <a:defRPr sz="6600" b="1" i="0" kern="1200">
          <a:solidFill>
            <a:schemeClr val="tx2"/>
          </a:solidFill>
          <a:latin typeface="Fira Sans" panose="020B0503050000020004" pitchFamily="34" charset="0"/>
          <a:ea typeface="+mj-ea"/>
          <a:cs typeface="+mj-cs"/>
        </a:defRPr>
      </a:lvl1pPr>
    </p:titleStyle>
    <p:bodyStyle>
      <a:lvl1pPr marL="0" indent="0" algn="l" defTabSz="1828343" rtl="0" eaLnBrk="1" latinLnBrk="0" hangingPunct="1">
        <a:lnSpc>
          <a:spcPct val="90000"/>
        </a:lnSpc>
        <a:spcBef>
          <a:spcPts val="2000"/>
        </a:spcBef>
        <a:buFont typeface="Arial" panose="020B0604020202020204" pitchFamily="34" charset="0"/>
        <a:buNone/>
        <a:defRPr sz="5400" b="0" i="0" kern="1200">
          <a:solidFill>
            <a:schemeClr val="tx1"/>
          </a:solidFill>
          <a:latin typeface="Fira Sans Light" panose="020B0403050000020004" pitchFamily="34" charset="0"/>
          <a:ea typeface="+mn-ea"/>
          <a:cs typeface="+mn-cs"/>
        </a:defRPr>
      </a:lvl1pPr>
      <a:lvl2pPr marL="914171" indent="0" algn="l" defTabSz="1828343" rtl="0" eaLnBrk="1" latinLnBrk="0" hangingPunct="1">
        <a:lnSpc>
          <a:spcPct val="90000"/>
        </a:lnSpc>
        <a:spcBef>
          <a:spcPts val="1000"/>
        </a:spcBef>
        <a:buFont typeface="Arial" panose="020B0604020202020204" pitchFamily="34" charset="0"/>
        <a:buNone/>
        <a:defRPr sz="4400" b="0" i="0" kern="1200">
          <a:solidFill>
            <a:schemeClr val="tx1"/>
          </a:solidFill>
          <a:latin typeface="Fira Sans Light" panose="020B0403050000020004" pitchFamily="34" charset="0"/>
          <a:ea typeface="+mn-ea"/>
          <a:cs typeface="+mn-cs"/>
        </a:defRPr>
      </a:lvl2pPr>
      <a:lvl3pPr marL="1828343" indent="0" algn="l" defTabSz="1828343" rtl="0" eaLnBrk="1" latinLnBrk="0" hangingPunct="1">
        <a:lnSpc>
          <a:spcPct val="90000"/>
        </a:lnSpc>
        <a:spcBef>
          <a:spcPts val="1000"/>
        </a:spcBef>
        <a:buFont typeface="Arial" panose="020B0604020202020204" pitchFamily="34" charset="0"/>
        <a:buNone/>
        <a:defRPr sz="3600" b="0" i="0" kern="1200">
          <a:solidFill>
            <a:schemeClr val="tx1"/>
          </a:solidFill>
          <a:latin typeface="Fira Sans Light" panose="020B0403050000020004" pitchFamily="34" charset="0"/>
          <a:ea typeface="+mn-ea"/>
          <a:cs typeface="+mn-cs"/>
        </a:defRPr>
      </a:lvl3pPr>
      <a:lvl4pPr marL="2742514" indent="0" algn="l" defTabSz="1828343" rtl="0" eaLnBrk="1" latinLnBrk="0" hangingPunct="1">
        <a:lnSpc>
          <a:spcPct val="90000"/>
        </a:lnSpc>
        <a:spcBef>
          <a:spcPts val="1000"/>
        </a:spcBef>
        <a:buFont typeface="Arial" panose="020B0604020202020204" pitchFamily="34" charset="0"/>
        <a:buNone/>
        <a:defRPr sz="3200" b="0" i="0" kern="1200">
          <a:solidFill>
            <a:schemeClr val="tx1"/>
          </a:solidFill>
          <a:latin typeface="Fira Sans Light" panose="020B0403050000020004" pitchFamily="34" charset="0"/>
          <a:ea typeface="+mn-ea"/>
          <a:cs typeface="+mn-cs"/>
        </a:defRPr>
      </a:lvl4pPr>
      <a:lvl5pPr marL="3656685" indent="0" algn="l" defTabSz="1828343" rtl="0" eaLnBrk="1" latinLnBrk="0" hangingPunct="1">
        <a:lnSpc>
          <a:spcPct val="90000"/>
        </a:lnSpc>
        <a:spcBef>
          <a:spcPts val="1000"/>
        </a:spcBef>
        <a:buFont typeface="Arial" panose="020B0604020202020204" pitchFamily="34" charset="0"/>
        <a:buNone/>
        <a:defRPr sz="3200" b="0" i="0" kern="1200">
          <a:solidFill>
            <a:schemeClr val="tx1"/>
          </a:solidFill>
          <a:latin typeface="Fira Sans Light" panose="020B0403050000020004" pitchFamily="34" charset="0"/>
          <a:ea typeface="+mn-ea"/>
          <a:cs typeface="+mn-cs"/>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4640040" y="397608"/>
            <a:ext cx="7244736" cy="12935917"/>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848616" y="684218"/>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1194638" y="2524416"/>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6538788" y="4646900"/>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5800397" y="10316316"/>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8936802" y="8550201"/>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45760"/>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57279"/>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YR</a:t>
            </a:r>
            <a:endParaRPr lang="en-US" sz="6000" b="1" dirty="0">
              <a:solidFill>
                <a:schemeClr val="accent4"/>
              </a:solidFill>
              <a:latin typeface="Fira Sans" panose="020B0503050000020004" pitchFamily="34" charset="0"/>
            </a:endParaRPr>
          </a:p>
        </p:txBody>
      </p:sp>
      <p:sp>
        <p:nvSpPr>
          <p:cNvPr id="92" name="TextBox 91">
            <a:extLst>
              <a:ext uri="{FF2B5EF4-FFF2-40B4-BE49-F238E27FC236}">
                <a16:creationId xmlns:a16="http://schemas.microsoft.com/office/drawing/2014/main" id="{44BA6416-F6CC-104C-9C63-9B9CBBA8CA02}"/>
              </a:ext>
            </a:extLst>
          </p:cNvPr>
          <p:cNvSpPr txBox="1"/>
          <p:nvPr/>
        </p:nvSpPr>
        <p:spPr>
          <a:xfrm>
            <a:off x="-1049424" y="-19095"/>
            <a:ext cx="8026949" cy="1015663"/>
          </a:xfrm>
          <a:prstGeom prst="rect">
            <a:avLst/>
          </a:prstGeom>
          <a:noFill/>
        </p:spPr>
        <p:txBody>
          <a:bodyPr wrap="square" rtlCol="0">
            <a:spAutoFit/>
          </a:bodyPr>
          <a:lstStyle/>
          <a:p>
            <a:pPr algn="ctr"/>
            <a:r>
              <a:rPr lang="en-US" sz="6000" b="1" dirty="0" smtClean="0">
                <a:solidFill>
                  <a:schemeClr val="tx2"/>
                </a:solidFill>
                <a:latin typeface="Fira Sans" panose="020B0503050000020004" pitchFamily="34" charset="0"/>
              </a:rPr>
              <a:t>Science knowledge</a:t>
            </a:r>
            <a:endParaRPr lang="en-US" sz="6000" b="1" dirty="0">
              <a:solidFill>
                <a:schemeClr val="tx2"/>
              </a:solidFill>
              <a:latin typeface="Fira Sans" panose="020B0503050000020004" pitchFamily="34" charset="0"/>
            </a:endParaRPr>
          </a:p>
        </p:txBody>
      </p:sp>
      <p:cxnSp>
        <p:nvCxnSpPr>
          <p:cNvPr id="93" name="Straight Connector 92">
            <a:extLst>
              <a:ext uri="{FF2B5EF4-FFF2-40B4-BE49-F238E27FC236}">
                <a16:creationId xmlns:a16="http://schemas.microsoft.com/office/drawing/2014/main" id="{1679ED8B-8E74-8B47-8B43-EE78C8B308C2}"/>
              </a:ext>
            </a:extLst>
          </p:cNvPr>
          <p:cNvCxnSpPr/>
          <p:nvPr/>
        </p:nvCxnSpPr>
        <p:spPr>
          <a:xfrm>
            <a:off x="283356" y="939448"/>
            <a:ext cx="5291560" cy="0"/>
          </a:xfrm>
          <a:prstGeom prst="line">
            <a:avLst/>
          </a:prstGeom>
          <a:ln w="63500">
            <a:solidFill>
              <a:schemeClr val="accent4"/>
            </a:solidFill>
          </a:ln>
        </p:spPr>
        <p:style>
          <a:lnRef idx="1">
            <a:schemeClr val="accent1"/>
          </a:lnRef>
          <a:fillRef idx="0">
            <a:schemeClr val="accent1"/>
          </a:fillRef>
          <a:effectRef idx="0">
            <a:schemeClr val="accent1"/>
          </a:effectRef>
          <a:fontRef idx="minor">
            <a:schemeClr val="tx1"/>
          </a:fontRef>
        </p:style>
      </p:cxnSp>
      <p:sp>
        <p:nvSpPr>
          <p:cNvPr id="97" name="Subtitle 2">
            <a:extLst>
              <a:ext uri="{FF2B5EF4-FFF2-40B4-BE49-F238E27FC236}">
                <a16:creationId xmlns:a16="http://schemas.microsoft.com/office/drawing/2014/main" id="{4EC94491-6539-F941-898A-4BB887977E4E}"/>
              </a:ext>
            </a:extLst>
          </p:cNvPr>
          <p:cNvSpPr txBox="1">
            <a:spLocks/>
          </p:cNvSpPr>
          <p:nvPr/>
        </p:nvSpPr>
        <p:spPr>
          <a:xfrm>
            <a:off x="38585" y="5401472"/>
            <a:ext cx="3715200" cy="231865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Starry night</a:t>
            </a:r>
          </a:p>
          <a:p>
            <a:pPr algn="l">
              <a:lnSpc>
                <a:spcPts val="3600"/>
              </a:lnSpc>
            </a:pPr>
            <a:r>
              <a:rPr lang="en-US" sz="2800" b="1" dirty="0" smtClean="0">
                <a:latin typeface="Fira Sans" panose="020B0503050000020004" pitchFamily="34" charset="0"/>
                <a:ea typeface="League Spartan" charset="0"/>
                <a:cs typeface="Poppins" pitchFamily="2" charset="77"/>
              </a:rPr>
              <a:t>Winter Wonderland</a:t>
            </a:r>
          </a:p>
          <a:p>
            <a:pPr algn="l">
              <a:lnSpc>
                <a:spcPts val="3600"/>
              </a:lnSpc>
            </a:pP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8" name="Subtitle 2">
            <a:extLst>
              <a:ext uri="{FF2B5EF4-FFF2-40B4-BE49-F238E27FC236}">
                <a16:creationId xmlns:a16="http://schemas.microsoft.com/office/drawing/2014/main" id="{4EC94491-6539-F941-898A-4BB887977E4E}"/>
              </a:ext>
            </a:extLst>
          </p:cNvPr>
          <p:cNvSpPr txBox="1">
            <a:spLocks/>
          </p:cNvSpPr>
          <p:nvPr/>
        </p:nvSpPr>
        <p:spPr>
          <a:xfrm>
            <a:off x="498370" y="3022789"/>
            <a:ext cx="7604036" cy="231249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Me and my community</a:t>
            </a:r>
          </a:p>
          <a:p>
            <a:pPr algn="l">
              <a:lnSpc>
                <a:spcPts val="3600"/>
              </a:lnSpc>
            </a:pPr>
            <a:r>
              <a:rPr lang="en-US" sz="2800" b="1" dirty="0" smtClean="0">
                <a:latin typeface="Fira Sans" panose="020B0503050000020004" pitchFamily="34" charset="0"/>
                <a:ea typeface="League Spartan" charset="0"/>
                <a:cs typeface="Poppins" pitchFamily="2" charset="77"/>
              </a:rPr>
              <a:t>Exploring Autumn</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9" name="Subtitle 2">
            <a:extLst>
              <a:ext uri="{FF2B5EF4-FFF2-40B4-BE49-F238E27FC236}">
                <a16:creationId xmlns:a16="http://schemas.microsoft.com/office/drawing/2014/main" id="{4EC94491-6539-F941-898A-4BB887977E4E}"/>
              </a:ext>
            </a:extLst>
          </p:cNvPr>
          <p:cNvSpPr txBox="1">
            <a:spLocks/>
          </p:cNvSpPr>
          <p:nvPr/>
        </p:nvSpPr>
        <p:spPr>
          <a:xfrm>
            <a:off x="1749584" y="7042731"/>
            <a:ext cx="4831519"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Dangerous dinosaurs</a:t>
            </a:r>
          </a:p>
          <a:p>
            <a:pPr algn="l">
              <a:lnSpc>
                <a:spcPts val="3600"/>
              </a:lnSpc>
            </a:pPr>
            <a:r>
              <a:rPr lang="en-US" sz="2800" b="1" dirty="0" smtClean="0">
                <a:latin typeface="Fira Sans" panose="020B0503050000020004" pitchFamily="34" charset="0"/>
                <a:ea typeface="League Spartan" charset="0"/>
                <a:cs typeface="Poppins" pitchFamily="2" charset="77"/>
              </a:rPr>
              <a:t>Puddles and Rainbows</a:t>
            </a:r>
          </a:p>
        </p:txBody>
      </p:sp>
      <p:sp>
        <p:nvSpPr>
          <p:cNvPr id="100" name="Subtitle 2">
            <a:extLst>
              <a:ext uri="{FF2B5EF4-FFF2-40B4-BE49-F238E27FC236}">
                <a16:creationId xmlns:a16="http://schemas.microsoft.com/office/drawing/2014/main" id="{4EC94491-6539-F941-898A-4BB887977E4E}"/>
              </a:ext>
            </a:extLst>
          </p:cNvPr>
          <p:cNvSpPr txBox="1">
            <a:spLocks/>
          </p:cNvSpPr>
          <p:nvPr/>
        </p:nvSpPr>
        <p:spPr>
          <a:xfrm>
            <a:off x="2079862" y="1469304"/>
            <a:ext cx="4831519"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3600" b="1" u="sng" dirty="0" smtClean="0">
                <a:latin typeface="Fira Sans" panose="020B0503050000020004" pitchFamily="34" charset="0"/>
                <a:ea typeface="League Spartan" charset="0"/>
                <a:cs typeface="Poppins" pitchFamily="2" charset="77"/>
              </a:rPr>
              <a:t>Topics</a:t>
            </a:r>
          </a:p>
          <a:p>
            <a:pPr algn="l">
              <a:lnSpc>
                <a:spcPts val="3600"/>
              </a:lnSpc>
            </a:pPr>
            <a:r>
              <a:rPr lang="en-US" sz="2800" b="1" dirty="0" smtClean="0">
                <a:latin typeface="Fira Sans" panose="020B0503050000020004" pitchFamily="34" charset="0"/>
                <a:ea typeface="League Spartan" charset="0"/>
                <a:cs typeface="Poppins" pitchFamily="2" charset="77"/>
              </a:rPr>
              <a:t> </a:t>
            </a:r>
            <a:endParaRPr lang="en-US" sz="2800" b="1" dirty="0">
              <a:latin typeface="Fira Sans" panose="020B0503050000020004" pitchFamily="34" charset="0"/>
              <a:ea typeface="League Spartan" charset="0"/>
              <a:cs typeface="Poppins" pitchFamily="2" charset="77"/>
            </a:endParaRPr>
          </a:p>
        </p:txBody>
      </p:sp>
      <p:sp>
        <p:nvSpPr>
          <p:cNvPr id="101" name="Subtitle 2">
            <a:extLst>
              <a:ext uri="{FF2B5EF4-FFF2-40B4-BE49-F238E27FC236}">
                <a16:creationId xmlns:a16="http://schemas.microsoft.com/office/drawing/2014/main" id="{4EC94491-6539-F941-898A-4BB887977E4E}"/>
              </a:ext>
            </a:extLst>
          </p:cNvPr>
          <p:cNvSpPr txBox="1">
            <a:spLocks/>
          </p:cNvSpPr>
          <p:nvPr/>
        </p:nvSpPr>
        <p:spPr>
          <a:xfrm>
            <a:off x="2943733" y="4320151"/>
            <a:ext cx="5663117" cy="177696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Once upon a time</a:t>
            </a:r>
          </a:p>
          <a:p>
            <a:pPr algn="l">
              <a:lnSpc>
                <a:spcPts val="3600"/>
              </a:lnSpc>
            </a:pPr>
            <a:r>
              <a:rPr lang="en-US" sz="2800" b="1" dirty="0" smtClean="0">
                <a:latin typeface="Fira Sans" panose="020B0503050000020004" pitchFamily="34" charset="0"/>
                <a:ea typeface="League Spartan" charset="0"/>
                <a:cs typeface="Poppins" pitchFamily="2" charset="77"/>
              </a:rPr>
              <a:t>Sparkle and Shine</a:t>
            </a:r>
          </a:p>
          <a:p>
            <a:pPr algn="l">
              <a:lnSpc>
                <a:spcPts val="3600"/>
              </a:lnSpc>
            </a:pPr>
            <a:endParaRPr lang="en-US" sz="2800" b="1" dirty="0">
              <a:latin typeface="Fira Sans" panose="020B0503050000020004" pitchFamily="34" charset="0"/>
              <a:ea typeface="League Spartan" charset="0"/>
              <a:cs typeface="Poppins" pitchFamily="2" charset="77"/>
            </a:endParaRPr>
          </a:p>
        </p:txBody>
      </p:sp>
      <p:sp>
        <p:nvSpPr>
          <p:cNvPr id="102" name="Subtitle 2">
            <a:extLst>
              <a:ext uri="{FF2B5EF4-FFF2-40B4-BE49-F238E27FC236}">
                <a16:creationId xmlns:a16="http://schemas.microsoft.com/office/drawing/2014/main" id="{4EC94491-6539-F941-898A-4BB887977E4E}"/>
              </a:ext>
            </a:extLst>
          </p:cNvPr>
          <p:cNvSpPr txBox="1">
            <a:spLocks/>
          </p:cNvSpPr>
          <p:nvPr/>
        </p:nvSpPr>
        <p:spPr>
          <a:xfrm>
            <a:off x="20225" y="8886923"/>
            <a:ext cx="4831519"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Sunshine and Sunflowers</a:t>
            </a:r>
          </a:p>
          <a:p>
            <a:pPr algn="l">
              <a:lnSpc>
                <a:spcPts val="3600"/>
              </a:lnSpc>
            </a:pPr>
            <a:r>
              <a:rPr lang="en-US" sz="2800" b="1" dirty="0" smtClean="0">
                <a:latin typeface="Fira Sans" panose="020B0503050000020004" pitchFamily="34" charset="0"/>
                <a:ea typeface="League Spartan" charset="0"/>
                <a:cs typeface="Poppins" pitchFamily="2" charset="77"/>
              </a:rPr>
              <a:t>Shadows and Reflections</a:t>
            </a:r>
          </a:p>
        </p:txBody>
      </p:sp>
      <p:sp>
        <p:nvSpPr>
          <p:cNvPr id="103" name="Subtitle 2">
            <a:extLst>
              <a:ext uri="{FF2B5EF4-FFF2-40B4-BE49-F238E27FC236}">
                <a16:creationId xmlns:a16="http://schemas.microsoft.com/office/drawing/2014/main" id="{4EC94491-6539-F941-898A-4BB887977E4E}"/>
              </a:ext>
            </a:extLst>
          </p:cNvPr>
          <p:cNvSpPr txBox="1">
            <a:spLocks/>
          </p:cNvSpPr>
          <p:nvPr/>
        </p:nvSpPr>
        <p:spPr>
          <a:xfrm>
            <a:off x="2608564" y="11004980"/>
            <a:ext cx="4831519"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Big Wide World</a:t>
            </a:r>
          </a:p>
          <a:p>
            <a:pPr algn="l">
              <a:lnSpc>
                <a:spcPts val="3600"/>
              </a:lnSpc>
            </a:pPr>
            <a:r>
              <a:rPr lang="en-US" sz="2800" b="1" dirty="0" smtClean="0">
                <a:latin typeface="Fira Sans" panose="020B0503050000020004" pitchFamily="34" charset="0"/>
                <a:ea typeface="League Spartan" charset="0"/>
                <a:cs typeface="Poppins" pitchFamily="2" charset="77"/>
              </a:rPr>
              <a:t>Splash </a:t>
            </a:r>
          </a:p>
        </p:txBody>
      </p:sp>
      <p:sp>
        <p:nvSpPr>
          <p:cNvPr id="104" name="Subtitle 2">
            <a:extLst>
              <a:ext uri="{FF2B5EF4-FFF2-40B4-BE49-F238E27FC236}">
                <a16:creationId xmlns:a16="http://schemas.microsoft.com/office/drawing/2014/main" id="{4EC94491-6539-F941-898A-4BB887977E4E}"/>
              </a:ext>
            </a:extLst>
          </p:cNvPr>
          <p:cNvSpPr txBox="1">
            <a:spLocks/>
          </p:cNvSpPr>
          <p:nvPr/>
        </p:nvSpPr>
        <p:spPr>
          <a:xfrm>
            <a:off x="14722242" y="-19095"/>
            <a:ext cx="6671175"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3600" b="1" u="sng" dirty="0" smtClean="0">
                <a:latin typeface="Fira Sans" panose="020B0503050000020004" pitchFamily="34" charset="0"/>
                <a:ea typeface="League Spartan" charset="0"/>
                <a:cs typeface="Poppins" pitchFamily="2" charset="77"/>
              </a:rPr>
              <a:t>Knowledge </a:t>
            </a:r>
            <a:endParaRPr lang="en-US" sz="3600" b="1" u="sng" dirty="0" smtClean="0">
              <a:latin typeface="Fira Sans" panose="020B0503050000020004" pitchFamily="34" charset="0"/>
              <a:ea typeface="League Spartan" charset="0"/>
              <a:cs typeface="Poppins" pitchFamily="2" charset="77"/>
            </a:endParaRPr>
          </a:p>
          <a:p>
            <a:pPr algn="l">
              <a:lnSpc>
                <a:spcPts val="3600"/>
              </a:lnSpc>
            </a:pPr>
            <a:r>
              <a:rPr lang="en-US" sz="2800" b="1" dirty="0" smtClean="0">
                <a:latin typeface="Fira Sans" panose="020B0503050000020004" pitchFamily="34" charset="0"/>
                <a:ea typeface="League Spartan" charset="0"/>
                <a:cs typeface="Poppins" pitchFamily="2" charset="77"/>
              </a:rPr>
              <a:t> </a:t>
            </a:r>
            <a:endParaRPr lang="en-US" sz="2800" b="1" dirty="0">
              <a:latin typeface="Fira Sans" panose="020B0503050000020004" pitchFamily="34" charset="0"/>
              <a:ea typeface="League Spartan" charset="0"/>
              <a:cs typeface="Poppins" pitchFamily="2" charset="77"/>
            </a:endParaRPr>
          </a:p>
        </p:txBody>
      </p:sp>
      <p:sp>
        <p:nvSpPr>
          <p:cNvPr id="105" name="Subtitle 2">
            <a:extLst>
              <a:ext uri="{FF2B5EF4-FFF2-40B4-BE49-F238E27FC236}">
                <a16:creationId xmlns:a16="http://schemas.microsoft.com/office/drawing/2014/main" id="{4EC94491-6539-F941-898A-4BB887977E4E}"/>
              </a:ext>
            </a:extLst>
          </p:cNvPr>
          <p:cNvSpPr txBox="1">
            <a:spLocks/>
          </p:cNvSpPr>
          <p:nvPr/>
        </p:nvSpPr>
        <p:spPr>
          <a:xfrm>
            <a:off x="11794059" y="488736"/>
            <a:ext cx="12605516" cy="11305726"/>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dirty="0" smtClean="0">
                <a:latin typeface="Fira Sans" panose="020B0503050000020004" pitchFamily="34" charset="0"/>
                <a:ea typeface="League Spartan" charset="0"/>
                <a:cs typeface="Poppins" pitchFamily="2" charset="77"/>
              </a:rPr>
              <a:t>A human body normally has a neck, head, body, two arms and legs, two hands and feet, five fingers and toes. A human face has two eyes, a nose and a mout</a:t>
            </a:r>
            <a:r>
              <a:rPr lang="en-US" dirty="0" smtClean="0">
                <a:latin typeface="Fira Sans" panose="020B0503050000020004" pitchFamily="34" charset="0"/>
                <a:ea typeface="League Spartan" charset="0"/>
                <a:cs typeface="Poppins" pitchFamily="2" charset="77"/>
              </a:rPr>
              <a:t>h </a:t>
            </a:r>
          </a:p>
          <a:p>
            <a:pPr algn="l">
              <a:lnSpc>
                <a:spcPts val="3600"/>
              </a:lnSpc>
            </a:pPr>
            <a:endParaRPr lang="en-US" sz="1800" dirty="0">
              <a:latin typeface="Fira Sans" panose="020B0503050000020004" pitchFamily="34" charset="0"/>
              <a:ea typeface="League Spartan" charset="0"/>
              <a:cs typeface="Poppins" pitchFamily="2" charset="77"/>
            </a:endParaRPr>
          </a:p>
          <a:p>
            <a:pPr algn="l">
              <a:lnSpc>
                <a:spcPts val="3600"/>
              </a:lnSpc>
            </a:pPr>
            <a:r>
              <a:rPr lang="en-US" dirty="0" smtClean="0">
                <a:latin typeface="Fira Sans" panose="020B0503050000020004" pitchFamily="34" charset="0"/>
                <a:ea typeface="League Spartan" charset="0"/>
                <a:cs typeface="Poppins" pitchFamily="2" charset="77"/>
              </a:rPr>
              <a:t>When we try things out to see if they work, it is called a test </a:t>
            </a:r>
          </a:p>
          <a:p>
            <a:pPr algn="l">
              <a:lnSpc>
                <a:spcPts val="3600"/>
              </a:lnSpc>
            </a:pPr>
            <a:endParaRPr lang="en-US" dirty="0">
              <a:latin typeface="Fira Sans" panose="020B0503050000020004" pitchFamily="34" charset="0"/>
              <a:ea typeface="League Spartan" charset="0"/>
              <a:cs typeface="Poppins" pitchFamily="2" charset="77"/>
            </a:endParaRPr>
          </a:p>
          <a:p>
            <a:pPr algn="l">
              <a:lnSpc>
                <a:spcPts val="3600"/>
              </a:lnSpc>
            </a:pPr>
            <a:r>
              <a:rPr lang="en-US" dirty="0" smtClean="0">
                <a:latin typeface="Fira Sans" panose="020B0503050000020004" pitchFamily="34" charset="0"/>
                <a:ea typeface="League Spartan" charset="0"/>
                <a:cs typeface="Poppins" pitchFamily="2" charset="77"/>
              </a:rPr>
              <a:t>People change as they grow and have changed since they were babies, both in appearance and what they are able to do </a:t>
            </a:r>
          </a:p>
          <a:p>
            <a:pPr algn="l">
              <a:lnSpc>
                <a:spcPts val="3600"/>
              </a:lnSpc>
            </a:pPr>
            <a:endParaRPr lang="en-US" dirty="0">
              <a:latin typeface="Fira Sans" panose="020B0503050000020004" pitchFamily="34" charset="0"/>
              <a:ea typeface="League Spartan" charset="0"/>
              <a:cs typeface="Poppins" pitchFamily="2" charset="77"/>
            </a:endParaRPr>
          </a:p>
          <a:p>
            <a:pPr algn="l">
              <a:lnSpc>
                <a:spcPts val="3600"/>
              </a:lnSpc>
            </a:pPr>
            <a:r>
              <a:rPr lang="en-US" dirty="0" smtClean="0">
                <a:latin typeface="Fira Sans" panose="020B0503050000020004" pitchFamily="34" charset="0"/>
                <a:ea typeface="League Spartan" charset="0"/>
                <a:cs typeface="Poppins" pitchFamily="2" charset="77"/>
              </a:rPr>
              <a:t>Different animal groups have some </a:t>
            </a:r>
            <a:r>
              <a:rPr lang="en-US" dirty="0" err="1" smtClean="0">
                <a:latin typeface="Fira Sans" panose="020B0503050000020004" pitchFamily="34" charset="0"/>
                <a:ea typeface="League Spartan" charset="0"/>
                <a:cs typeface="Poppins" pitchFamily="2" charset="77"/>
              </a:rPr>
              <a:t>cokmon</a:t>
            </a:r>
            <a:r>
              <a:rPr lang="en-US" dirty="0" smtClean="0">
                <a:latin typeface="Fira Sans" panose="020B0503050000020004" pitchFamily="34" charset="0"/>
                <a:ea typeface="League Spartan" charset="0"/>
                <a:cs typeface="Poppins" pitchFamily="2" charset="77"/>
              </a:rPr>
              <a:t> body parts, such as birds have wings and fish have fins</a:t>
            </a:r>
          </a:p>
          <a:p>
            <a:pPr algn="l">
              <a:lnSpc>
                <a:spcPts val="3600"/>
              </a:lnSpc>
            </a:pPr>
            <a:endParaRPr lang="en-US" dirty="0">
              <a:latin typeface="Fira Sans" panose="020B0503050000020004" pitchFamily="34" charset="0"/>
              <a:ea typeface="League Spartan" charset="0"/>
              <a:cs typeface="Poppins" pitchFamily="2" charset="77"/>
            </a:endParaRPr>
          </a:p>
          <a:p>
            <a:pPr algn="l">
              <a:lnSpc>
                <a:spcPts val="3600"/>
              </a:lnSpc>
            </a:pPr>
            <a:r>
              <a:rPr lang="en-US" dirty="0" smtClean="0">
                <a:latin typeface="Fira Sans" panose="020B0503050000020004" pitchFamily="34" charset="0"/>
                <a:ea typeface="League Spartan" charset="0"/>
                <a:cs typeface="Poppins" pitchFamily="2" charset="77"/>
              </a:rPr>
              <a:t>Living things change over time. This includes growth and decay. </a:t>
            </a:r>
          </a:p>
          <a:p>
            <a:pPr algn="l">
              <a:lnSpc>
                <a:spcPts val="3600"/>
              </a:lnSpc>
            </a:pPr>
            <a:endParaRPr lang="en-US" dirty="0">
              <a:latin typeface="Fira Sans" panose="020B0503050000020004" pitchFamily="34" charset="0"/>
              <a:ea typeface="League Spartan" charset="0"/>
              <a:cs typeface="Poppins" pitchFamily="2" charset="77"/>
            </a:endParaRPr>
          </a:p>
          <a:p>
            <a:pPr algn="l">
              <a:lnSpc>
                <a:spcPts val="3600"/>
              </a:lnSpc>
            </a:pPr>
            <a:r>
              <a:rPr lang="en-US" dirty="0" smtClean="0">
                <a:latin typeface="Fira Sans" panose="020B0503050000020004" pitchFamily="34" charset="0"/>
                <a:ea typeface="League Spartan" charset="0"/>
                <a:cs typeface="Poppins" pitchFamily="2" charset="77"/>
              </a:rPr>
              <a:t>Some objects float and others sink. When an object sinks it falls through water to the bottom of the vessel. An object that floats stays at the water’s surface</a:t>
            </a:r>
          </a:p>
          <a:p>
            <a:pPr algn="l">
              <a:lnSpc>
                <a:spcPts val="3600"/>
              </a:lnSpc>
            </a:pPr>
            <a:endParaRPr lang="en-US" dirty="0">
              <a:latin typeface="Fira Sans" panose="020B0503050000020004" pitchFamily="34" charset="0"/>
              <a:ea typeface="League Spartan" charset="0"/>
              <a:cs typeface="Poppins" pitchFamily="2" charset="77"/>
            </a:endParaRPr>
          </a:p>
          <a:p>
            <a:pPr algn="l">
              <a:lnSpc>
                <a:spcPts val="3600"/>
              </a:lnSpc>
            </a:pPr>
            <a:r>
              <a:rPr lang="en-US" dirty="0" smtClean="0">
                <a:latin typeface="Fira Sans" panose="020B0503050000020004" pitchFamily="34" charset="0"/>
                <a:ea typeface="League Spartan" charset="0"/>
                <a:cs typeface="Poppins" pitchFamily="2" charset="77"/>
              </a:rPr>
              <a:t>Objects can be compared and grouped according to their shape, </a:t>
            </a:r>
            <a:r>
              <a:rPr lang="en-US" dirty="0" err="1" smtClean="0">
                <a:latin typeface="Fira Sans" panose="020B0503050000020004" pitchFamily="34" charset="0"/>
                <a:ea typeface="League Spartan" charset="0"/>
                <a:cs typeface="Poppins" pitchFamily="2" charset="77"/>
              </a:rPr>
              <a:t>colour</a:t>
            </a:r>
            <a:r>
              <a:rPr lang="en-US" dirty="0" smtClean="0">
                <a:latin typeface="Fira Sans" panose="020B0503050000020004" pitchFamily="34" charset="0"/>
                <a:ea typeface="League Spartan" charset="0"/>
                <a:cs typeface="Poppins" pitchFamily="2" charset="77"/>
              </a:rPr>
              <a:t>, materials or use </a:t>
            </a:r>
            <a:endParaRPr lang="en-US" dirty="0" smtClean="0">
              <a:latin typeface="Fira Sans" panose="020B0503050000020004" pitchFamily="34" charset="0"/>
              <a:ea typeface="League Spartan" charset="0"/>
              <a:cs typeface="Poppins" pitchFamily="2" charset="77"/>
            </a:endParaRPr>
          </a:p>
          <a:p>
            <a:pPr algn="l">
              <a:lnSpc>
                <a:spcPts val="3600"/>
              </a:lnSpc>
            </a:pPr>
            <a:endParaRPr lang="en-US" sz="2800" dirty="0">
              <a:latin typeface="Fira Sans" panose="020B0503050000020004" pitchFamily="34" charset="0"/>
              <a:ea typeface="League Spartan" charset="0"/>
              <a:cs typeface="Poppins" pitchFamily="2" charset="77"/>
            </a:endParaRPr>
          </a:p>
          <a:p>
            <a:pPr algn="l">
              <a:lnSpc>
                <a:spcPts val="3600"/>
              </a:lnSpc>
            </a:pPr>
            <a:endParaRPr lang="en-US" sz="2800" dirty="0" smtClean="0">
              <a:latin typeface="Fira Sans" panose="020B0503050000020004" pitchFamily="34" charset="0"/>
              <a:ea typeface="League Spartan" charset="0"/>
              <a:cs typeface="Poppins" pitchFamily="2" charset="77"/>
            </a:endParaRPr>
          </a:p>
          <a:p>
            <a:pPr algn="l">
              <a:lnSpc>
                <a:spcPts val="3600"/>
              </a:lnSpc>
            </a:pPr>
            <a:endParaRPr lang="en-US" sz="2800" dirty="0" smtClean="0">
              <a:latin typeface="Fira Sans" panose="020B0503050000020004" pitchFamily="34" charset="0"/>
              <a:ea typeface="League Spartan" charset="0"/>
              <a:cs typeface="Poppins" pitchFamily="2" charset="77"/>
            </a:endParaRPr>
          </a:p>
          <a:p>
            <a:pPr algn="l">
              <a:lnSpc>
                <a:spcPts val="3600"/>
              </a:lnSpc>
            </a:pPr>
            <a:endParaRPr lang="en-US" sz="2800"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2" name="Rectangle 1"/>
          <p:cNvSpPr/>
          <p:nvPr/>
        </p:nvSpPr>
        <p:spPr>
          <a:xfrm>
            <a:off x="6094413" y="6350169"/>
            <a:ext cx="12188825" cy="515398"/>
          </a:xfrm>
          <a:prstGeom prst="rect">
            <a:avLst/>
          </a:prstGeom>
        </p:spPr>
        <p:txBody>
          <a:bodyPr>
            <a:spAutoFit/>
          </a:bodyPr>
          <a:lstStyle/>
          <a:p>
            <a:pPr>
              <a:lnSpc>
                <a:spcPts val="3600"/>
              </a:lnSpc>
            </a:pPr>
            <a:r>
              <a:rPr lang="en-US" sz="2800" dirty="0" smtClean="0">
                <a:latin typeface="Fira Sans" panose="020B0503050000020004" pitchFamily="34" charset="0"/>
                <a:ea typeface="League Spartan" charset="0"/>
                <a:cs typeface="Poppins" pitchFamily="2" charset="77"/>
              </a:rPr>
              <a:t> </a:t>
            </a:r>
            <a:endParaRPr lang="en-US" sz="2800" dirty="0">
              <a:latin typeface="Fira Sans" panose="020B0503050000020004" pitchFamily="34" charset="0"/>
              <a:ea typeface="League Spartan" charset="0"/>
              <a:cs typeface="Poppins" pitchFamily="2" charset="77"/>
            </a:endParaRPr>
          </a:p>
        </p:txBody>
      </p:sp>
      <p:sp>
        <p:nvSpPr>
          <p:cNvPr id="3" name="Rectangle 2"/>
          <p:cNvSpPr/>
          <p:nvPr/>
        </p:nvSpPr>
        <p:spPr>
          <a:xfrm>
            <a:off x="6581103" y="9428461"/>
            <a:ext cx="7336819" cy="4247317"/>
          </a:xfrm>
          <a:prstGeom prst="rect">
            <a:avLst/>
          </a:prstGeom>
        </p:spPr>
        <p:txBody>
          <a:bodyPr wrap="square">
            <a:spAutoFit/>
          </a:bodyPr>
          <a:lstStyle/>
          <a:p>
            <a:pPr>
              <a:lnSpc>
                <a:spcPts val="3600"/>
              </a:lnSpc>
            </a:pPr>
            <a:r>
              <a:rPr lang="en-US" sz="2400" dirty="0" smtClean="0">
                <a:latin typeface="Fira Sans" panose="020B0503050000020004" pitchFamily="34" charset="0"/>
                <a:ea typeface="League Spartan" charset="0"/>
                <a:cs typeface="Poppins" pitchFamily="2" charset="77"/>
              </a:rPr>
              <a:t>Some materials are magnetic, which means they are attracted to (pull towards) a magnet. Some metals are magnetic. Other materials are non-magnetic such as wood, dough and glass</a:t>
            </a:r>
          </a:p>
          <a:p>
            <a:pPr>
              <a:lnSpc>
                <a:spcPts val="3600"/>
              </a:lnSpc>
            </a:pPr>
            <a:endParaRPr lang="en-US" sz="2400" dirty="0">
              <a:latin typeface="Fira Sans" panose="020B0503050000020004" pitchFamily="34" charset="0"/>
              <a:ea typeface="League Spartan" charset="0"/>
              <a:cs typeface="Poppins" pitchFamily="2" charset="77"/>
            </a:endParaRPr>
          </a:p>
          <a:p>
            <a:pPr>
              <a:lnSpc>
                <a:spcPts val="3600"/>
              </a:lnSpc>
            </a:pPr>
            <a:r>
              <a:rPr lang="en-US" sz="2400" dirty="0" smtClean="0">
                <a:latin typeface="Fira Sans" panose="020B0503050000020004" pitchFamily="34" charset="0"/>
                <a:ea typeface="League Spartan" charset="0"/>
                <a:cs typeface="Poppins" pitchFamily="2" charset="77"/>
              </a:rPr>
              <a:t>Objects are made from different materials. These include wood, plastic, glass, metal and stone. Materials have different properties</a:t>
            </a:r>
          </a:p>
          <a:p>
            <a:pPr>
              <a:lnSpc>
                <a:spcPts val="3600"/>
              </a:lnSpc>
            </a:pPr>
            <a:endParaRPr lang="en-US" sz="2400" dirty="0">
              <a:latin typeface="Fira Sans" panose="020B0503050000020004" pitchFamily="34" charset="0"/>
              <a:ea typeface="League Spartan" charset="0"/>
              <a:cs typeface="Poppins" pitchFamily="2" charset="77"/>
            </a:endParaRPr>
          </a:p>
          <a:p>
            <a:pPr>
              <a:lnSpc>
                <a:spcPts val="3600"/>
              </a:lnSpc>
            </a:pPr>
            <a:r>
              <a:rPr lang="en-US" sz="2400" dirty="0" smtClean="0">
                <a:latin typeface="Fira Sans" panose="020B0503050000020004" pitchFamily="34" charset="0"/>
                <a:ea typeface="League Spartan" charset="0"/>
                <a:cs typeface="Poppins" pitchFamily="2" charset="77"/>
              </a:rPr>
              <a:t>Animals eat different kinds of food, including other animals, plants or both animals and plants </a:t>
            </a:r>
            <a:endParaRPr lang="en-US" sz="2400" dirty="0">
              <a:latin typeface="Fira Sans" panose="020B0503050000020004" pitchFamily="34" charset="0"/>
              <a:ea typeface="League Spartan" charset="0"/>
              <a:cs typeface="Poppins" pitchFamily="2" charset="77"/>
            </a:endParaRPr>
          </a:p>
        </p:txBody>
      </p:sp>
      <p:sp>
        <p:nvSpPr>
          <p:cNvPr id="106" name="Rectangle 105"/>
          <p:cNvSpPr/>
          <p:nvPr/>
        </p:nvSpPr>
        <p:spPr>
          <a:xfrm>
            <a:off x="15047889" y="8487803"/>
            <a:ext cx="9968835" cy="5170646"/>
          </a:xfrm>
          <a:prstGeom prst="rect">
            <a:avLst/>
          </a:prstGeom>
        </p:spPr>
        <p:txBody>
          <a:bodyPr wrap="square">
            <a:spAutoFit/>
          </a:bodyPr>
          <a:lstStyle/>
          <a:p>
            <a:pPr>
              <a:lnSpc>
                <a:spcPts val="3600"/>
              </a:lnSpc>
            </a:pPr>
            <a:r>
              <a:rPr lang="en-US" sz="2400" dirty="0" smtClean="0">
                <a:latin typeface="Fira Sans" panose="020B0503050000020004" pitchFamily="34" charset="0"/>
                <a:ea typeface="League Spartan" charset="0"/>
                <a:cs typeface="Poppins" pitchFamily="2" charset="77"/>
              </a:rPr>
              <a:t>A shadow is the same shape as the object it makes. Shadows change during the day. </a:t>
            </a:r>
          </a:p>
          <a:p>
            <a:pPr>
              <a:lnSpc>
                <a:spcPts val="3600"/>
              </a:lnSpc>
            </a:pPr>
            <a:endParaRPr lang="en-US" sz="2400" dirty="0">
              <a:latin typeface="Fira Sans" panose="020B0503050000020004" pitchFamily="34" charset="0"/>
              <a:ea typeface="League Spartan" charset="0"/>
              <a:cs typeface="Poppins" pitchFamily="2" charset="77"/>
            </a:endParaRPr>
          </a:p>
          <a:p>
            <a:pPr>
              <a:lnSpc>
                <a:spcPts val="3600"/>
              </a:lnSpc>
            </a:pPr>
            <a:r>
              <a:rPr lang="en-US" sz="2400" dirty="0" smtClean="0">
                <a:latin typeface="Fira Sans" panose="020B0503050000020004" pitchFamily="34" charset="0"/>
                <a:ea typeface="League Spartan" charset="0"/>
                <a:cs typeface="Poppins" pitchFamily="2" charset="77"/>
              </a:rPr>
              <a:t>Some light sources need electricity or batteries to work, such as a torch, and some do not, such as candles</a:t>
            </a:r>
          </a:p>
          <a:p>
            <a:pPr>
              <a:lnSpc>
                <a:spcPts val="3600"/>
              </a:lnSpc>
            </a:pPr>
            <a:endParaRPr lang="en-US" sz="2400" dirty="0">
              <a:latin typeface="Fira Sans" panose="020B0503050000020004" pitchFamily="34" charset="0"/>
              <a:ea typeface="League Spartan" charset="0"/>
              <a:cs typeface="Poppins" pitchFamily="2" charset="77"/>
            </a:endParaRPr>
          </a:p>
          <a:p>
            <a:pPr>
              <a:lnSpc>
                <a:spcPts val="3600"/>
              </a:lnSpc>
            </a:pPr>
            <a:r>
              <a:rPr lang="en-US" sz="2400" dirty="0" smtClean="0">
                <a:latin typeface="Fira Sans" panose="020B0503050000020004" pitchFamily="34" charset="0"/>
                <a:ea typeface="League Spartan" charset="0"/>
                <a:cs typeface="Poppins" pitchFamily="2" charset="77"/>
              </a:rPr>
              <a:t>Plants and animals are living things. Plants need water, sunlight and air to survive. Animals need water, air and shelter to survive. </a:t>
            </a:r>
          </a:p>
          <a:p>
            <a:pPr>
              <a:lnSpc>
                <a:spcPts val="3600"/>
              </a:lnSpc>
            </a:pPr>
            <a:endParaRPr lang="en-US" sz="2400" dirty="0">
              <a:latin typeface="Fira Sans" panose="020B0503050000020004" pitchFamily="34" charset="0"/>
              <a:ea typeface="League Spartan" charset="0"/>
              <a:cs typeface="Poppins" pitchFamily="2" charset="77"/>
            </a:endParaRPr>
          </a:p>
          <a:p>
            <a:pPr>
              <a:lnSpc>
                <a:spcPts val="3600"/>
              </a:lnSpc>
            </a:pPr>
            <a:r>
              <a:rPr lang="en-US" sz="2400" dirty="0" smtClean="0">
                <a:latin typeface="Fira Sans" panose="020B0503050000020004" pitchFamily="34" charset="0"/>
                <a:ea typeface="League Spartan" charset="0"/>
                <a:cs typeface="Poppins" pitchFamily="2" charset="77"/>
              </a:rPr>
              <a:t>Simple equipment can be used to measure distance, height, weight and time </a:t>
            </a:r>
          </a:p>
          <a:p>
            <a:pPr>
              <a:lnSpc>
                <a:spcPts val="3600"/>
              </a:lnSpc>
            </a:pPr>
            <a:endParaRPr lang="en-US" sz="2400" dirty="0">
              <a:latin typeface="Fira Sans" panose="020B0503050000020004" pitchFamily="34" charset="0"/>
              <a:ea typeface="League Spartan" charset="0"/>
              <a:cs typeface="Poppins" pitchFamily="2" charset="77"/>
            </a:endParaRPr>
          </a:p>
          <a:p>
            <a:pPr>
              <a:lnSpc>
                <a:spcPts val="3600"/>
              </a:lnSpc>
            </a:pPr>
            <a:r>
              <a:rPr lang="en-US" sz="2400" dirty="0" smtClean="0">
                <a:latin typeface="Fira Sans" panose="020B0503050000020004" pitchFamily="34" charset="0"/>
                <a:ea typeface="League Spartan" charset="0"/>
                <a:cs typeface="Poppins" pitchFamily="2" charset="77"/>
              </a:rPr>
              <a:t>Parts of plants and trees include trunk, branch, twig, roots, stem, flowers and leaves </a:t>
            </a:r>
            <a:endParaRPr lang="en-US" sz="2400" dirty="0">
              <a:latin typeface="Fira Sans" panose="020B0503050000020004" pitchFamily="34" charset="0"/>
              <a:ea typeface="League Spartan" charset="0"/>
              <a:cs typeface="Poppins" pitchFamily="2" charset="77"/>
            </a:endParaRPr>
          </a:p>
        </p:txBody>
      </p:sp>
    </p:spTree>
    <p:extLst>
      <p:ext uri="{BB962C8B-B14F-4D97-AF65-F5344CB8AC3E}">
        <p14:creationId xmlns:p14="http://schemas.microsoft.com/office/powerpoint/2010/main" val="41519209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5448454" y="179244"/>
            <a:ext cx="6269887"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0910588" y="2482858"/>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6882262" y="5258896"/>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022591" y="10666563"/>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8889551" y="8851023"/>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89341"/>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62631"/>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Y6</a:t>
            </a:r>
            <a:endParaRPr lang="en-US" sz="6000" b="1" dirty="0">
              <a:solidFill>
                <a:schemeClr val="accent4"/>
              </a:solidFill>
              <a:latin typeface="Fira Sans" panose="020B0503050000020004" pitchFamily="34" charset="0"/>
            </a:endParaRPr>
          </a:p>
        </p:txBody>
      </p:sp>
      <p:sp>
        <p:nvSpPr>
          <p:cNvPr id="92" name="Subtitle 2">
            <a:extLst>
              <a:ext uri="{FF2B5EF4-FFF2-40B4-BE49-F238E27FC236}">
                <a16:creationId xmlns:a16="http://schemas.microsoft.com/office/drawing/2014/main" id="{4EC94491-6539-F941-898A-4BB887977E4E}"/>
              </a:ext>
            </a:extLst>
          </p:cNvPr>
          <p:cNvSpPr txBox="1">
            <a:spLocks/>
          </p:cNvSpPr>
          <p:nvPr/>
        </p:nvSpPr>
        <p:spPr>
          <a:xfrm>
            <a:off x="-28294" y="49112"/>
            <a:ext cx="10266580" cy="574112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600" b="1" dirty="0" smtClean="0">
                <a:latin typeface="Fira Sans" panose="020B0503050000020004" pitchFamily="34" charset="0"/>
                <a:ea typeface="League Spartan" charset="0"/>
                <a:cs typeface="Poppins" pitchFamily="2" charset="77"/>
              </a:rPr>
              <a:t>Frozen kingdoms</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method is a set of clear instructions for how to carry out a scientific investigation, including what equipment to use and observations to make. A variable is something that can be changed during a fair test. A prediction is a statement about what might happen in an investigation based on some prior knowledge or understanding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Questions can help us find out about the world and can be answered using a range of scientific enquiries, including fair tests, research and observation</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Classification keys help us to identify living things based on their physical characteristics</a:t>
            </a: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algn="l">
              <a:lnSpc>
                <a:spcPts val="3600"/>
              </a:lnSpc>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6" name="Subtitle 2">
            <a:extLst>
              <a:ext uri="{FF2B5EF4-FFF2-40B4-BE49-F238E27FC236}">
                <a16:creationId xmlns:a16="http://schemas.microsoft.com/office/drawing/2014/main" id="{4EC94491-6539-F941-898A-4BB887977E4E}"/>
              </a:ext>
            </a:extLst>
          </p:cNvPr>
          <p:cNvSpPr txBox="1">
            <a:spLocks/>
          </p:cNvSpPr>
          <p:nvPr/>
        </p:nvSpPr>
        <p:spPr>
          <a:xfrm>
            <a:off x="11708718" y="6567967"/>
            <a:ext cx="12279736" cy="367286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600" b="1" dirty="0" smtClean="0">
                <a:latin typeface="Fira Sans" panose="020B0503050000020004" pitchFamily="34" charset="0"/>
                <a:ea typeface="League Spartan" charset="0"/>
                <a:cs typeface="Poppins" pitchFamily="2" charset="77"/>
              </a:rPr>
              <a:t>Evolution and inheritance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Scientists compare </a:t>
            </a:r>
            <a:r>
              <a:rPr lang="en-US"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fossilised</a:t>
            </a: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remains from the past to living species that exist today to </a:t>
            </a:r>
            <a:r>
              <a:rPr lang="en-US"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hypothesise</a:t>
            </a: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how living things have evolved over time. Humans and apes share a common ancestry and evidence for this comes from fossil discoveries and genetic comparison</a:t>
            </a:r>
          </a:p>
          <a:p>
            <a:pPr algn="r">
              <a:lnSpc>
                <a:spcPts val="3600"/>
              </a:lnSpc>
            </a:pPr>
            <a:r>
              <a:rPr lang="en-US" dirty="0">
                <a:latin typeface="Fira Sans Light" panose="020B0403050000020004" pitchFamily="34" charset="0"/>
                <a:ea typeface="Open Sans Light" panose="020B0306030504020204" pitchFamily="34" charset="0"/>
                <a:cs typeface="Open Sans Light" panose="020B0306030504020204" pitchFamily="34" charset="0"/>
              </a:rPr>
              <a:t>Animals and plants can be bred to produce offspring with specific and desired characteristics. This is called selective breeding. Examples include cows that produce large quantities of milk or crops that are disease resistant</a:t>
            </a:r>
          </a:p>
          <a:p>
            <a:pPr algn="r">
              <a:lnSpc>
                <a:spcPts val="3600"/>
              </a:lnSpc>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a:t>
            </a:r>
          </a:p>
        </p:txBody>
      </p:sp>
      <p:sp>
        <p:nvSpPr>
          <p:cNvPr id="2" name="Rectangle 1"/>
          <p:cNvSpPr/>
          <p:nvPr/>
        </p:nvSpPr>
        <p:spPr>
          <a:xfrm>
            <a:off x="120558" y="4130064"/>
            <a:ext cx="5400843" cy="7478970"/>
          </a:xfrm>
          <a:prstGeom prst="rect">
            <a:avLst/>
          </a:prstGeom>
        </p:spPr>
        <p:txBody>
          <a:bodyPr wrap="square">
            <a:spAutoFit/>
          </a:bodyPr>
          <a:lstStyle/>
          <a:p>
            <a:pPr marL="457200" indent="-457200">
              <a:lnSpc>
                <a:spcPts val="3600"/>
              </a:lnSpc>
              <a:buFont typeface="Arial" panose="020B0604020202020204" pitchFamily="34" charset="0"/>
              <a:buChar char="•"/>
            </a:pPr>
            <a:r>
              <a:rPr lang="en-US" sz="2400" dirty="0">
                <a:latin typeface="Fira Sans Light" panose="020B0403050000020004" pitchFamily="34" charset="0"/>
                <a:ea typeface="Open Sans Light" panose="020B0306030504020204" pitchFamily="34" charset="0"/>
                <a:cs typeface="Open Sans Light" panose="020B0306030504020204" pitchFamily="34" charset="0"/>
              </a:rPr>
              <a:t>Scientists classify living things based on their physical </a:t>
            </a: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characteristics. Vertebrates are an example of a classification group. There are a number of ranks, or levels, within the biological classification system. The first rank is called a kingdom, the second is a phylum, then class, order, family, genus and species</a:t>
            </a:r>
          </a:p>
          <a:p>
            <a:pPr marL="457200" indent="-457200">
              <a:lnSpc>
                <a:spcPts val="3600"/>
              </a:lnSpc>
              <a:buFont typeface="Arial" panose="020B0604020202020204" pitchFamily="34" charset="0"/>
              <a:buChar char="•"/>
            </a:pP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Living things are classified into groups, according to common observable characteristics and based on similarities and differences </a:t>
            </a:r>
          </a:p>
          <a:p>
            <a:pPr marL="457200" indent="-457200">
              <a:lnSpc>
                <a:spcPts val="3600"/>
              </a:lnSpc>
              <a:buFont typeface="Arial" panose="020B0604020202020204" pitchFamily="34" charset="0"/>
              <a:buChar char="•"/>
            </a:pP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An adaptation is a physical or </a:t>
            </a:r>
            <a:r>
              <a:rPr lang="en-US" sz="2400" dirty="0" err="1" smtClean="0">
                <a:latin typeface="Fira Sans Light" panose="020B0403050000020004" pitchFamily="34" charset="0"/>
                <a:ea typeface="Open Sans Light" panose="020B0306030504020204" pitchFamily="34" charset="0"/>
                <a:cs typeface="Open Sans Light" panose="020B0306030504020204" pitchFamily="34" charset="0"/>
              </a:rPr>
              <a:t>behavioural</a:t>
            </a: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 trait that allows a living thing to survive and fill an ecological niche. Adaptations evolve by natural selection. </a:t>
            </a:r>
            <a:r>
              <a:rPr lang="en-US" sz="2400" dirty="0" err="1" smtClean="0">
                <a:latin typeface="Fira Sans Light" panose="020B0403050000020004" pitchFamily="34" charset="0"/>
                <a:ea typeface="Open Sans Light" panose="020B0306030504020204" pitchFamily="34" charset="0"/>
                <a:cs typeface="Open Sans Light" panose="020B0306030504020204" pitchFamily="34" charset="0"/>
              </a:rPr>
              <a:t>Favourable</a:t>
            </a: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 traits help an organism survive and pas on their genes to subsequent generations </a:t>
            </a:r>
            <a:endParaRPr lang="en-US" sz="2400" dirty="0">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3" name="Rectangle 2"/>
          <p:cNvSpPr/>
          <p:nvPr/>
        </p:nvSpPr>
        <p:spPr>
          <a:xfrm>
            <a:off x="7249875" y="9672522"/>
            <a:ext cx="16716639" cy="2862322"/>
          </a:xfrm>
          <a:prstGeom prst="rect">
            <a:avLst/>
          </a:prstGeom>
        </p:spPr>
        <p:txBody>
          <a:bodyPr wrap="square">
            <a:spAutoFit/>
          </a:bodyPr>
          <a:lstStyle/>
          <a:p>
            <a:pPr marL="457200" indent="-457200" algn="r">
              <a:lnSpc>
                <a:spcPts val="3600"/>
              </a:lnSpc>
              <a:buFont typeface="Arial" panose="020B0604020202020204" pitchFamily="34" charset="0"/>
              <a:buChar char="•"/>
            </a:pP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Animals that sexually reproduce generate new offspring of the same kind by combining the genetic material of two individuals. Each offspring inherits two of every gene, one from the female parent and one from the male parent</a:t>
            </a:r>
          </a:p>
          <a:p>
            <a:pPr marL="457200" indent="-457200" algn="r">
              <a:lnSpc>
                <a:spcPts val="3600"/>
              </a:lnSpc>
              <a:buFont typeface="Arial" panose="020B0604020202020204" pitchFamily="34" charset="0"/>
              <a:buChar char="•"/>
            </a:pP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An adaptation is a physical or </a:t>
            </a:r>
            <a:r>
              <a:rPr lang="en-US" sz="2400" dirty="0" err="1" smtClean="0">
                <a:latin typeface="Fira Sans Light" panose="020B0403050000020004" pitchFamily="34" charset="0"/>
                <a:ea typeface="Open Sans Light" panose="020B0306030504020204" pitchFamily="34" charset="0"/>
                <a:cs typeface="Open Sans Light" panose="020B0306030504020204" pitchFamily="34" charset="0"/>
              </a:rPr>
              <a:t>behavioural</a:t>
            </a: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 trait that allows a living thing to survive and fill an ecological niche. Adaptations evolve by natural selection. </a:t>
            </a:r>
            <a:r>
              <a:rPr lang="en-US" sz="2400" dirty="0" err="1" smtClean="0">
                <a:latin typeface="Fira Sans Light" panose="020B0403050000020004" pitchFamily="34" charset="0"/>
                <a:ea typeface="Open Sans Light" panose="020B0306030504020204" pitchFamily="34" charset="0"/>
                <a:cs typeface="Open Sans Light" panose="020B0306030504020204" pitchFamily="34" charset="0"/>
              </a:rPr>
              <a:t>Favourable</a:t>
            </a: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 traits help an organism to survive and pass on their genes to subsequent generations</a:t>
            </a:r>
          </a:p>
          <a:p>
            <a:pPr marL="457200" indent="-457200" algn="r">
              <a:lnSpc>
                <a:spcPts val="3600"/>
              </a:lnSpc>
              <a:buFont typeface="Arial" panose="020B0604020202020204" pitchFamily="34" charset="0"/>
              <a:buChar char="•"/>
            </a:pP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Environmental factors can affect the distribution of living things within a habitat. These factors include light (intensity and duration), weather, altitude, soil type and humans, such as when we mow or trample grass  </a:t>
            </a:r>
            <a:endParaRPr lang="en-US" sz="2400" dirty="0">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4" name="Subtitle 2">
            <a:extLst>
              <a:ext uri="{FF2B5EF4-FFF2-40B4-BE49-F238E27FC236}">
                <a16:creationId xmlns:a16="http://schemas.microsoft.com/office/drawing/2014/main" id="{4EC94491-6539-F941-898A-4BB887977E4E}"/>
              </a:ext>
            </a:extLst>
          </p:cNvPr>
          <p:cNvSpPr txBox="1">
            <a:spLocks/>
          </p:cNvSpPr>
          <p:nvPr/>
        </p:nvSpPr>
        <p:spPr>
          <a:xfrm>
            <a:off x="11842083" y="495195"/>
            <a:ext cx="11576767" cy="7199986"/>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600" b="1" dirty="0" smtClean="0">
                <a:latin typeface="Fira Sans" panose="020B0503050000020004" pitchFamily="34" charset="0"/>
                <a:ea typeface="League Spartan" charset="0"/>
                <a:cs typeface="Poppins" pitchFamily="2" charset="77"/>
              </a:rPr>
              <a:t>Electrical circuits and components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Voltage is measured in volts (V) and is a measure of the difference in electrical energy between two parts of a circuit. The bigger the voltage, the more electrons are pushed through the circuit. The more voltage flowing through a lamp, buzzer or motor, the brighter the lamp, the louder the buzzer and the faster the motor</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circuit needs a power source, such as a battery or cell, with wires connected to both the positive and negative terminals. Other components include lamps, buzzers or motors, which an electric current passes through and affects a response, such as lighting a lamp or turning a motor. When a switch is open, it creates a gap and the current cannot travel around the circuit. When a switch is closed, it completed the circuit and allows a current to flow all the way around it</a:t>
            </a: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algn="l">
              <a:lnSpc>
                <a:spcPts val="3600"/>
              </a:lnSpc>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a:t>
            </a: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9" name="Rectangle 98"/>
          <p:cNvSpPr/>
          <p:nvPr/>
        </p:nvSpPr>
        <p:spPr>
          <a:xfrm>
            <a:off x="11998297" y="4902503"/>
            <a:ext cx="8040102" cy="966098"/>
          </a:xfrm>
          <a:prstGeom prst="rect">
            <a:avLst/>
          </a:prstGeom>
        </p:spPr>
        <p:txBody>
          <a:bodyPr wrap="square">
            <a:spAutoFit/>
          </a:bodyPr>
          <a:lstStyle/>
          <a:p>
            <a:pPr marL="457200" indent="-457200">
              <a:lnSpc>
                <a:spcPts val="3600"/>
              </a:lnSpc>
              <a:buFont typeface="Arial" panose="020B0604020202020204" pitchFamily="34" charset="0"/>
              <a:buChar char="•"/>
            </a:pP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There are recognized symbols for different components of circuits</a:t>
            </a:r>
          </a:p>
          <a:p>
            <a:pPr marL="457200" indent="-457200">
              <a:lnSpc>
                <a:spcPts val="3600"/>
              </a:lnSpc>
              <a:buFont typeface="Arial" panose="020B0604020202020204" pitchFamily="34" charset="0"/>
              <a:buChar char="•"/>
            </a:pPr>
            <a:endParaRPr lang="en-US" sz="2400" dirty="0">
              <a:latin typeface="Fira Sans Light" panose="020B04030500000200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156994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8083454" y="89341"/>
            <a:ext cx="5457353"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2332929" y="3124064"/>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8873750" y="4438189"/>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8198073" y="10498556"/>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10811422" y="8783059"/>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89341"/>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62631"/>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Y6</a:t>
            </a:r>
            <a:endParaRPr lang="en-US" sz="6000" b="1" dirty="0">
              <a:solidFill>
                <a:schemeClr val="accent4"/>
              </a:solidFill>
              <a:latin typeface="Fira Sans" panose="020B0503050000020004" pitchFamily="34" charset="0"/>
            </a:endParaRPr>
          </a:p>
        </p:txBody>
      </p:sp>
      <p:sp>
        <p:nvSpPr>
          <p:cNvPr id="94" name="Subtitle 2">
            <a:extLst>
              <a:ext uri="{FF2B5EF4-FFF2-40B4-BE49-F238E27FC236}">
                <a16:creationId xmlns:a16="http://schemas.microsoft.com/office/drawing/2014/main" id="{4EC94491-6539-F941-898A-4BB887977E4E}"/>
              </a:ext>
            </a:extLst>
          </p:cNvPr>
          <p:cNvSpPr txBox="1">
            <a:spLocks/>
          </p:cNvSpPr>
          <p:nvPr/>
        </p:nvSpPr>
        <p:spPr>
          <a:xfrm>
            <a:off x="13374423" y="141226"/>
            <a:ext cx="9380896" cy="1089330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600" b="1" dirty="0" smtClean="0">
                <a:latin typeface="Fira Sans" panose="020B0503050000020004" pitchFamily="34" charset="0"/>
                <a:ea typeface="League Spartan" charset="0"/>
                <a:cs typeface="Poppins" pitchFamily="2" charset="77"/>
              </a:rPr>
              <a:t>Circulatory system</a:t>
            </a:r>
          </a:p>
          <a:p>
            <a:pPr marL="457200" indent="-457200" algn="l">
              <a:lnSpc>
                <a:spcPts val="3600"/>
              </a:lnSpc>
              <a:buFont typeface="Arial" panose="020B0604020202020204" pitchFamily="34" charset="0"/>
              <a:buChar char="•"/>
            </a:pPr>
            <a:r>
              <a:rPr lang="en-US"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Specialised</a:t>
            </a: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equipment is used to take measurements in standard units. Examples include data loggers plus sensors, such as light (lux), sound (dB) and temperature (degrees Celsius), timers (seconds, minutes and hours), thermometers (degrees Celsius) and measuring tapes (mm, cm and m)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An observation involves looking closely at objects, materials and living things. Accurate observations can be made repeatedly or at regular intervals to identify changes over time, identifying processes and make comparisons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Data can be recorded and displayed in different ways, including tables, bar and line charts, scatter graphs, classification keys and labelled diagrams</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The results are information, such as measurements or observations, that have been collected during an investigation. A conclusion is an explanation of what has been discovered, using correct, precise terminology and collected evidence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The circulatory system includes the heart, blood vessels and blood. The heart pumps blood through the blood vessels and around the body. There are three main types of blood vessels: arteries, veins and capillaries. They each have a different-sized hole (lumen) and walls. The blood carries gases (oxygen and carbon dioxide), water and nutrients to where they are needed. The red blood cells carry oxygen and carbon dioxide around the body. The blood also contains white blood cells which protect the body from infection</a:t>
            </a: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2" name="Rectangle 1"/>
          <p:cNvSpPr/>
          <p:nvPr/>
        </p:nvSpPr>
        <p:spPr>
          <a:xfrm>
            <a:off x="9447301" y="9812408"/>
            <a:ext cx="13717669" cy="1477328"/>
          </a:xfrm>
          <a:prstGeom prst="rect">
            <a:avLst/>
          </a:prstGeom>
        </p:spPr>
        <p:txBody>
          <a:bodyPr wrap="square">
            <a:spAutoFit/>
          </a:bodyPr>
          <a:lstStyle/>
          <a:p>
            <a:pPr marL="457200" indent="-457200">
              <a:lnSpc>
                <a:spcPts val="3600"/>
              </a:lnSpc>
              <a:buFont typeface="Arial" panose="020B0604020202020204" pitchFamily="34" charset="0"/>
              <a:buChar char="•"/>
            </a:pPr>
            <a:r>
              <a:rPr lang="en-US" sz="2400" dirty="0">
                <a:latin typeface="Fira Sans Light" panose="020B0403050000020004" pitchFamily="34" charset="0"/>
                <a:ea typeface="Open Sans Light" panose="020B0306030504020204" pitchFamily="34" charset="0"/>
                <a:cs typeface="Open Sans Light" panose="020B0306030504020204" pitchFamily="34" charset="0"/>
              </a:rPr>
              <a:t>Lifestyle choices can have a positive (exercise and eating healthy) or negative (drugs, smoking and alcohol) impact on the </a:t>
            </a: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body</a:t>
            </a:r>
          </a:p>
          <a:p>
            <a:pPr marL="457200" indent="-457200">
              <a:lnSpc>
                <a:spcPts val="3600"/>
              </a:lnSpc>
              <a:buFont typeface="Arial" panose="020B0604020202020204" pitchFamily="34" charset="0"/>
              <a:buChar char="•"/>
            </a:pP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The role of the circulatory system is to transport oxygen, water and nutrients around body. They are transported in blood and delivered to where they are needed. </a:t>
            </a:r>
            <a:endParaRPr lang="en-US" sz="2400" dirty="0">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8" name="Subtitle 2">
            <a:extLst>
              <a:ext uri="{FF2B5EF4-FFF2-40B4-BE49-F238E27FC236}">
                <a16:creationId xmlns:a16="http://schemas.microsoft.com/office/drawing/2014/main" id="{4EC94491-6539-F941-898A-4BB887977E4E}"/>
              </a:ext>
            </a:extLst>
          </p:cNvPr>
          <p:cNvSpPr txBox="1">
            <a:spLocks/>
          </p:cNvSpPr>
          <p:nvPr/>
        </p:nvSpPr>
        <p:spPr>
          <a:xfrm>
            <a:off x="133624" y="351022"/>
            <a:ext cx="7735096" cy="1334936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600" b="1" dirty="0" smtClean="0">
                <a:latin typeface="Fira Sans" panose="020B0503050000020004" pitchFamily="34" charset="0"/>
                <a:ea typeface="League Spartan" charset="0"/>
                <a:cs typeface="Poppins" pitchFamily="2" charset="77"/>
              </a:rPr>
              <a:t>Light theory</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Light travels in straight lines</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Light sources give out light. They can be natural or artificial. When light hits an object, it is absorbed, scattered, reflected or a combination of all three. Light from a source or reflected light enter the eye. Vertebrates, such as mammals, birds and reptiles, have a cornea and lens that refracts light that enters the eye and focusses it on the nerve tissue at the back of the eye, which is called the retina. Once light reaches the retina, it is transmitted to the brain via the optic nerve</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shadow appears when an object blocks the passage of light. Apart from some distortion or fuzziness at the edges, shadows are the same shape as the object. The distortion or fuzziness depends on the position or type of light source</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Lasers are intense beams of light and they should never be pointed at people’s faces or aircraft</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‘White’ light is a term used to describe visible, ordinary daylight. White light can be split into a spectrum of </a:t>
            </a:r>
            <a:r>
              <a:rPr lang="en-US"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colours</a:t>
            </a: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(rainbow) by droplets of water or prisms</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Mirrors and lenses are used in a range of everyday objects (telescopes, periscopes, cards and on roads). The human eye has a lens that bends and focuses light on the back of the eye (retina) so that we can see</a:t>
            </a: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algn="l">
              <a:lnSpc>
                <a:spcPts val="3600"/>
              </a:lnSpc>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10428479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a:off x="6226273" y="49396"/>
            <a:ext cx="9051323"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a:off x="14277261" y="9215052"/>
            <a:ext cx="645639" cy="1071948"/>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12009796" y="4284706"/>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630956" y="3534030"/>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a:off x="8617867" y="8683712"/>
            <a:ext cx="111519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sp>
        <p:nvSpPr>
          <p:cNvPr id="285" name="TextBox 284">
            <a:extLst>
              <a:ext uri="{FF2B5EF4-FFF2-40B4-BE49-F238E27FC236}">
                <a16:creationId xmlns:a16="http://schemas.microsoft.com/office/drawing/2014/main" id="{202115F2-E615-9546-994F-06913BDC1160}"/>
              </a:ext>
            </a:extLst>
          </p:cNvPr>
          <p:cNvSpPr txBox="1"/>
          <p:nvPr/>
        </p:nvSpPr>
        <p:spPr>
          <a:xfrm>
            <a:off x="8418327" y="211535"/>
            <a:ext cx="2375813" cy="5601533"/>
          </a:xfrm>
          <a:prstGeom prst="rect">
            <a:avLst/>
          </a:prstGeom>
          <a:noFill/>
        </p:spPr>
        <p:txBody>
          <a:bodyPr wrap="square" rtlCol="0" anchor="ctr" anchorCtr="0">
            <a:spAutoFit/>
          </a:bodyPr>
          <a:lstStyle/>
          <a:p>
            <a:r>
              <a:rPr lang="en-US" sz="2600" b="1" dirty="0" smtClean="0">
                <a:latin typeface="Fira Sans Light" panose="020B0403050000020004" pitchFamily="34" charset="0"/>
                <a:ea typeface="Open Sans Light" panose="020B0306030504020204" pitchFamily="34" charset="0"/>
                <a:cs typeface="Open Sans Light" panose="020B0306030504020204" pitchFamily="34" charset="0"/>
              </a:rPr>
              <a:t>Shade and shelter</a:t>
            </a:r>
          </a:p>
          <a:p>
            <a:pPr marL="457200" indent="-457200">
              <a:buFont typeface="Arial" panose="020B0604020202020204" pitchFamily="34" charset="0"/>
              <a:buChar char="•"/>
            </a:pPr>
            <a:r>
              <a:rPr lang="en-US" sz="2400" dirty="0">
                <a:latin typeface="Fira Sans Light" panose="020B0403050000020004" pitchFamily="34" charset="0"/>
                <a:ea typeface="Open Sans Light" panose="020B0306030504020204" pitchFamily="34" charset="0"/>
                <a:cs typeface="Open Sans Light" panose="020B0306030504020204" pitchFamily="34" charset="0"/>
              </a:rPr>
              <a:t>A materials is what an object is made from. Everyday materials include wood, plastic, glass, metal, rock, brick, paper and fabric</a:t>
            </a:r>
          </a:p>
          <a:p>
            <a:pPr marL="457200" indent="-457200">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292" name="Subtitle 2">
            <a:extLst>
              <a:ext uri="{FF2B5EF4-FFF2-40B4-BE49-F238E27FC236}">
                <a16:creationId xmlns:a16="http://schemas.microsoft.com/office/drawing/2014/main" id="{C645F403-6E14-CE40-AB5E-C2427FF3E842}"/>
              </a:ext>
            </a:extLst>
          </p:cNvPr>
          <p:cNvSpPr txBox="1">
            <a:spLocks/>
          </p:cNvSpPr>
          <p:nvPr/>
        </p:nvSpPr>
        <p:spPr>
          <a:xfrm>
            <a:off x="274642" y="4459245"/>
            <a:ext cx="5765007" cy="176465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grpSp>
        <p:nvGrpSpPr>
          <p:cNvPr id="23" name="Group 22">
            <a:extLst>
              <a:ext uri="{FF2B5EF4-FFF2-40B4-BE49-F238E27FC236}">
                <a16:creationId xmlns:a16="http://schemas.microsoft.com/office/drawing/2014/main" id="{C956A66C-1FB0-B440-BF62-8D2D8C0FA6A4}"/>
              </a:ext>
            </a:extLst>
          </p:cNvPr>
          <p:cNvGrpSpPr/>
          <p:nvPr/>
        </p:nvGrpSpPr>
        <p:grpSpPr>
          <a:xfrm>
            <a:off x="67440" y="49396"/>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56128" y="327011"/>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Y1</a:t>
            </a:r>
            <a:endParaRPr lang="en-US" sz="6000" b="1" dirty="0">
              <a:solidFill>
                <a:schemeClr val="accent4"/>
              </a:solidFill>
              <a:latin typeface="Fira Sans" panose="020B0503050000020004" pitchFamily="34" charset="0"/>
            </a:endParaRPr>
          </a:p>
        </p:txBody>
      </p:sp>
      <p:sp>
        <p:nvSpPr>
          <p:cNvPr id="307" name="Subtitle 2">
            <a:extLst>
              <a:ext uri="{FF2B5EF4-FFF2-40B4-BE49-F238E27FC236}">
                <a16:creationId xmlns:a16="http://schemas.microsoft.com/office/drawing/2014/main" id="{4EC94491-6539-F941-898A-4BB887977E4E}"/>
              </a:ext>
            </a:extLst>
          </p:cNvPr>
          <p:cNvSpPr txBox="1">
            <a:spLocks/>
          </p:cNvSpPr>
          <p:nvPr/>
        </p:nvSpPr>
        <p:spPr>
          <a:xfrm>
            <a:off x="-56990" y="520229"/>
            <a:ext cx="6379147" cy="992688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600" b="1" dirty="0" smtClean="0">
                <a:latin typeface="Fira Sans" panose="020B0503050000020004" pitchFamily="34" charset="0"/>
                <a:ea typeface="League Spartan" charset="0"/>
                <a:cs typeface="Poppins" pitchFamily="2" charset="77"/>
              </a:rPr>
              <a:t>Everyday materials</a:t>
            </a:r>
          </a:p>
          <a:p>
            <a:pPr marL="457200" indent="-457200" algn="r">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Question words include, what, why, how, when, who and which </a:t>
            </a:r>
          </a:p>
          <a:p>
            <a:pPr marL="457200" indent="-457200" algn="r">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Simple equipment is used to take measurements and observations. Examples include </a:t>
            </a:r>
            <a:r>
              <a:rPr lang="en-US" dirty="0" err="1" smtClean="0">
                <a:latin typeface="Fira Sans Light" panose="020B0403050000020004" pitchFamily="34" charset="0"/>
                <a:ea typeface="Open Sans Light" panose="020B0306030504020204" pitchFamily="34" charset="0"/>
                <a:cs typeface="Open Sans Light" panose="020B0306030504020204" pitchFamily="34" charset="0"/>
              </a:rPr>
              <a:t>metre</a:t>
            </a: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 sticks, measuring tapes, egg timers and hand lenses</a:t>
            </a:r>
          </a:p>
          <a:p>
            <a:pPr marL="457200" indent="-457200" algn="r">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Simple tests can be carried out by following a set of instructions</a:t>
            </a:r>
          </a:p>
          <a:p>
            <a:pPr marL="457200" indent="-457200" algn="r">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The results are information that has been found out from an investigation</a:t>
            </a:r>
          </a:p>
          <a:p>
            <a:pPr marL="457200" indent="-457200" algn="r">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Data can be recorded and displayed in different wats, including tables, pictograms and drawings </a:t>
            </a:r>
          </a:p>
          <a:p>
            <a:pPr marL="457200" indent="-457200" algn="r">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Materials have different properties, such as hard or soft, stretchy or stiff, rough or smooth, opaque or transparent, bendy or rigid, waterproof or not, magnetic or non-magnetic</a:t>
            </a:r>
          </a:p>
          <a:p>
            <a:pPr marL="457200" indent="-457200" algn="r">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Materials can be grouped according to their properties  </a:t>
            </a:r>
            <a:endParaRPr lang="en-US" dirty="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r">
              <a:lnSpc>
                <a:spcPts val="3600"/>
              </a:lnSpc>
              <a:buFont typeface="Arial" panose="020B0604020202020204" pitchFamily="34" charset="0"/>
              <a:buChar char="•"/>
            </a:pPr>
            <a:endParaRPr lang="en-US" sz="2800" dirty="0" smtClean="0">
              <a:latin typeface="Fira Sans" panose="020B05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endParaRPr lang="en-US" sz="2800" dirty="0" smtClean="0">
              <a:latin typeface="Fira Sans" panose="020B05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124" name="TextBox 123">
            <a:extLst>
              <a:ext uri="{FF2B5EF4-FFF2-40B4-BE49-F238E27FC236}">
                <a16:creationId xmlns:a16="http://schemas.microsoft.com/office/drawing/2014/main" id="{D437FCD9-43AF-5947-B591-0B2B84B1D5BF}"/>
              </a:ext>
            </a:extLst>
          </p:cNvPr>
          <p:cNvSpPr txBox="1"/>
          <p:nvPr/>
        </p:nvSpPr>
        <p:spPr>
          <a:xfrm>
            <a:off x="11568392" y="129891"/>
            <a:ext cx="9445361" cy="3077766"/>
          </a:xfrm>
          <a:prstGeom prst="rect">
            <a:avLst/>
          </a:prstGeom>
          <a:noFill/>
        </p:spPr>
        <p:txBody>
          <a:bodyPr wrap="square" rtlCol="0" anchor="ctr" anchorCtr="0">
            <a:spAutoFit/>
          </a:bodyPr>
          <a:lstStyle/>
          <a:p>
            <a:r>
              <a:rPr lang="en-US" sz="2600" b="1" dirty="0" smtClean="0">
                <a:solidFill>
                  <a:schemeClr val="tx2"/>
                </a:solidFill>
                <a:latin typeface="Fira Sans" panose="020B0503050000020004" pitchFamily="34" charset="0"/>
                <a:ea typeface="League Spartan" charset="0"/>
                <a:cs typeface="Poppins" pitchFamily="2" charset="77"/>
              </a:rPr>
              <a:t>Human senses</a:t>
            </a:r>
          </a:p>
          <a:p>
            <a:pPr marL="457200" indent="-457200">
              <a:buFont typeface="Arial" panose="020B0604020202020204" pitchFamily="34" charset="0"/>
              <a:buChar char="•"/>
            </a:pPr>
            <a:r>
              <a:rPr lang="en-US" sz="2400" dirty="0" smtClean="0">
                <a:solidFill>
                  <a:schemeClr val="tx2"/>
                </a:solidFill>
                <a:latin typeface="Fira Sans" panose="020B0503050000020004" pitchFamily="34" charset="0"/>
                <a:ea typeface="League Spartan" charset="0"/>
                <a:cs typeface="Poppins" pitchFamily="2" charset="77"/>
              </a:rPr>
              <a:t>Animals are living things. Animals can be sorted and grouped into six main groups: fish, amphibians, birds, invertebrates, reptiles and mammals </a:t>
            </a:r>
          </a:p>
          <a:p>
            <a:pPr marL="457200" indent="-457200">
              <a:buFont typeface="Arial" panose="020B0604020202020204" pitchFamily="34" charset="0"/>
              <a:buChar char="•"/>
            </a:pPr>
            <a:r>
              <a:rPr lang="en-US" sz="2400" dirty="0" smtClean="0">
                <a:solidFill>
                  <a:schemeClr val="tx2"/>
                </a:solidFill>
                <a:latin typeface="Fira Sans" panose="020B0503050000020004" pitchFamily="34" charset="0"/>
                <a:ea typeface="League Spartan" charset="0"/>
                <a:cs typeface="Poppins" pitchFamily="2" charset="77"/>
              </a:rPr>
              <a:t>Different animals groups have some common body parts, such as eyes and a mouth, and some different body parts, such as fins or wings</a:t>
            </a:r>
          </a:p>
          <a:p>
            <a:pPr marL="457200" indent="-457200">
              <a:buFont typeface="Arial" panose="020B0604020202020204" pitchFamily="34" charset="0"/>
              <a:buChar char="•"/>
            </a:pPr>
            <a:r>
              <a:rPr lang="en-US" sz="2400" dirty="0" smtClean="0">
                <a:solidFill>
                  <a:schemeClr val="tx2"/>
                </a:solidFill>
                <a:latin typeface="Fira Sans" panose="020B0503050000020004" pitchFamily="34" charset="0"/>
                <a:ea typeface="League Spartan" charset="0"/>
                <a:cs typeface="Poppins" pitchFamily="2" charset="77"/>
              </a:rPr>
              <a:t>The basic body parts are the head, arms, legs, nose, eyes, ears, mouth, hands and feet. The five senses are hearing, sight, smell, taste and touch. Ears are used for hearing, eyes for seeing, nose to smell, tongue to taste and the skin gives the sense of touch </a:t>
            </a:r>
            <a:endParaRPr lang="en-US" sz="3000" dirty="0">
              <a:solidFill>
                <a:schemeClr val="tx2"/>
              </a:solidFill>
              <a:latin typeface="Fira Sans" panose="020B0503050000020004" pitchFamily="34" charset="0"/>
              <a:ea typeface="League Spartan" charset="0"/>
              <a:cs typeface="Poppins" pitchFamily="2" charset="77"/>
            </a:endParaRPr>
          </a:p>
        </p:txBody>
      </p:sp>
      <p:sp>
        <p:nvSpPr>
          <p:cNvPr id="92" name="Subtitle 2">
            <a:extLst>
              <a:ext uri="{FF2B5EF4-FFF2-40B4-BE49-F238E27FC236}">
                <a16:creationId xmlns:a16="http://schemas.microsoft.com/office/drawing/2014/main" id="{4EC94491-6539-F941-898A-4BB887977E4E}"/>
              </a:ext>
            </a:extLst>
          </p:cNvPr>
          <p:cNvSpPr txBox="1">
            <a:spLocks/>
          </p:cNvSpPr>
          <p:nvPr/>
        </p:nvSpPr>
        <p:spPr>
          <a:xfrm>
            <a:off x="14827137" y="3633522"/>
            <a:ext cx="9362760" cy="122906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600" b="1" dirty="0" smtClean="0">
                <a:latin typeface="Fira Sans" panose="020B0503050000020004" pitchFamily="34" charset="0"/>
                <a:ea typeface="League Spartan" charset="0"/>
                <a:cs typeface="Poppins" pitchFamily="2" charset="77"/>
              </a:rPr>
              <a:t>Seasonal changes</a:t>
            </a:r>
          </a:p>
          <a:p>
            <a:pPr marL="457200" indent="-457200" algn="l">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The local environment is a habitat for living things and can change during the seasons </a:t>
            </a:r>
          </a:p>
          <a:p>
            <a:pPr marL="457200" indent="-457200" algn="l">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Plants are living things. Common plants include the daisy, daffodil and grass. Trees are large, woody plants and are either evergreen or deciduous. Trees that lose their leaves in the autumn are called deciduous trees. Example include oak, beech and rowan. Trees that shed old leaves and grow new leaves are year round are called evergreen. Examples include holly and pine </a:t>
            </a:r>
          </a:p>
          <a:p>
            <a:pPr marL="457200" indent="-457200" algn="l">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There are four seasons: spring, summer, autumn and winter. Certain events and weather patterns happen in different seasons</a:t>
            </a:r>
          </a:p>
          <a:p>
            <a:pPr marL="457200" indent="-457200" algn="l">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Day length (number of daylight hours) is longer in the summer months and shorter in the winter months</a:t>
            </a:r>
          </a:p>
          <a:p>
            <a:pPr marL="457200" indent="-457200" algn="l">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Different types of weather include sunshine, rain hail, wind, snow, fog, lightning, storm or cloud. The weather can change daily and some weather types are more common in certain seasons, such as snow in winter </a:t>
            </a:r>
          </a:p>
          <a:p>
            <a:pPr marL="457200" indent="-457200" algn="l">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It is important to stay safe. Some ways to stay safe include staying safe in strong sunlight (sun cream, hat, sunglasses), crossing roads (stop, look, listen) in the kitchen (not touching hot or sharp objects) and household chemical (not drinking or touching) </a:t>
            </a:r>
          </a:p>
          <a:p>
            <a:pPr marL="457200" indent="-457200" algn="l">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Simple equipment can be used for measuring weather, such as measuring temperature with a thermometer, identifying wind direction with a windsock or measuring rainfall with a rain gauge</a:t>
            </a:r>
          </a:p>
          <a:p>
            <a:pPr marL="457200" indent="-457200" algn="l">
              <a:buFont typeface="Arial" panose="020B0604020202020204" pitchFamily="34" charset="0"/>
              <a:buChar char="•"/>
            </a:pPr>
            <a:endParaRPr lang="en-US"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buFont typeface="Arial" panose="020B0604020202020204" pitchFamily="34" charset="0"/>
              <a:buChar char="•"/>
            </a:pPr>
            <a:endParaRPr lang="en-US" b="1"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800" dirty="0" smtClean="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800" dirty="0" smtClean="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3" name="TextBox 92">
            <a:extLst>
              <a:ext uri="{FF2B5EF4-FFF2-40B4-BE49-F238E27FC236}">
                <a16:creationId xmlns:a16="http://schemas.microsoft.com/office/drawing/2014/main" id="{202115F2-E615-9546-994F-06913BDC1160}"/>
              </a:ext>
            </a:extLst>
          </p:cNvPr>
          <p:cNvSpPr txBox="1"/>
          <p:nvPr/>
        </p:nvSpPr>
        <p:spPr>
          <a:xfrm>
            <a:off x="4932780" y="9903940"/>
            <a:ext cx="3019708" cy="3385542"/>
          </a:xfrm>
          <a:prstGeom prst="rect">
            <a:avLst/>
          </a:prstGeom>
          <a:noFill/>
        </p:spPr>
        <p:txBody>
          <a:bodyPr wrap="square" rtlCol="0" anchor="ctr" anchorCtr="0">
            <a:spAutoFit/>
          </a:bodyPr>
          <a:lstStyle/>
          <a:p>
            <a:pPr algn="r"/>
            <a:r>
              <a:rPr lang="en-US" sz="2600" b="1" dirty="0" smtClean="0">
                <a:latin typeface="Fira Sans Light" panose="020B0403050000020004" pitchFamily="34" charset="0"/>
                <a:ea typeface="Open Sans Light" panose="020B0306030504020204" pitchFamily="34" charset="0"/>
                <a:cs typeface="Open Sans Light" panose="020B0306030504020204" pitchFamily="34" charset="0"/>
              </a:rPr>
              <a:t>Bright Lights, Big City</a:t>
            </a:r>
          </a:p>
          <a:p>
            <a:pPr marL="457200" indent="-457200">
              <a:buFont typeface="Arial" panose="020B0604020202020204" pitchFamily="34" charset="0"/>
              <a:buChar char="•"/>
            </a:pPr>
            <a:r>
              <a:rPr lang="en-US" sz="2400" dirty="0">
                <a:latin typeface="Fira Sans Light" panose="020B0403050000020004" pitchFamily="34" charset="0"/>
                <a:ea typeface="Open Sans Light" panose="020B0306030504020204" pitchFamily="34" charset="0"/>
                <a:cs typeface="Open Sans Light" panose="020B0306030504020204" pitchFamily="34" charset="0"/>
              </a:rPr>
              <a:t>Objects, materials and living things can be looked at and compared</a:t>
            </a:r>
          </a:p>
          <a:p>
            <a:pPr marL="457200" indent="-457200">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94" name="TextBox 93">
            <a:extLst>
              <a:ext uri="{FF2B5EF4-FFF2-40B4-BE49-F238E27FC236}">
                <a16:creationId xmlns:a16="http://schemas.microsoft.com/office/drawing/2014/main" id="{202115F2-E615-9546-994F-06913BDC1160}"/>
              </a:ext>
            </a:extLst>
          </p:cNvPr>
          <p:cNvSpPr txBox="1"/>
          <p:nvPr/>
        </p:nvSpPr>
        <p:spPr>
          <a:xfrm>
            <a:off x="21634604" y="18049"/>
            <a:ext cx="2300885" cy="4862870"/>
          </a:xfrm>
          <a:prstGeom prst="rect">
            <a:avLst/>
          </a:prstGeom>
          <a:noFill/>
        </p:spPr>
        <p:txBody>
          <a:bodyPr wrap="square" rtlCol="0" anchor="ctr" anchorCtr="0">
            <a:spAutoFit/>
          </a:bodyPr>
          <a:lstStyle/>
          <a:p>
            <a:pPr algn="r"/>
            <a:r>
              <a:rPr lang="en-US" sz="2600" b="1" dirty="0" smtClean="0">
                <a:latin typeface="Fira Sans Light" panose="020B0403050000020004" pitchFamily="34" charset="0"/>
                <a:ea typeface="Open Sans Light" panose="020B0306030504020204" pitchFamily="34" charset="0"/>
                <a:cs typeface="Open Sans Light" panose="020B0306030504020204" pitchFamily="34" charset="0"/>
              </a:rPr>
              <a:t>Chop, slice and mash</a:t>
            </a:r>
          </a:p>
          <a:p>
            <a:pPr marL="457200" indent="-457200">
              <a:buFont typeface="Arial" panose="020B0604020202020204" pitchFamily="34" charset="0"/>
              <a:buChar char="•"/>
            </a:pP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Hand washing and good hygiene are important parts of a healthy lifestyle and prevent the spread of germs </a:t>
            </a: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95" name="TextBox 94">
            <a:extLst>
              <a:ext uri="{FF2B5EF4-FFF2-40B4-BE49-F238E27FC236}">
                <a16:creationId xmlns:a16="http://schemas.microsoft.com/office/drawing/2014/main" id="{202115F2-E615-9546-994F-06913BDC1160}"/>
              </a:ext>
            </a:extLst>
          </p:cNvPr>
          <p:cNvSpPr txBox="1"/>
          <p:nvPr/>
        </p:nvSpPr>
        <p:spPr>
          <a:xfrm>
            <a:off x="130143" y="9375689"/>
            <a:ext cx="3884833" cy="5970865"/>
          </a:xfrm>
          <a:prstGeom prst="rect">
            <a:avLst/>
          </a:prstGeom>
          <a:noFill/>
        </p:spPr>
        <p:txBody>
          <a:bodyPr wrap="square" rtlCol="0" anchor="ctr" anchorCtr="0">
            <a:spAutoFit/>
          </a:bodyPr>
          <a:lstStyle/>
          <a:p>
            <a:r>
              <a:rPr lang="en-US" sz="2600" b="1" dirty="0" smtClean="0">
                <a:latin typeface="Fira Sans Light" panose="020B0403050000020004" pitchFamily="34" charset="0"/>
                <a:ea typeface="Open Sans Light" panose="020B0306030504020204" pitchFamily="34" charset="0"/>
                <a:cs typeface="Open Sans Light" panose="020B0306030504020204" pitchFamily="34" charset="0"/>
              </a:rPr>
              <a:t>Plant parts</a:t>
            </a:r>
          </a:p>
          <a:p>
            <a:pPr marL="457200" indent="-457200">
              <a:buFont typeface="Arial" panose="020B0604020202020204" pitchFamily="34" charset="0"/>
              <a:buChar char="•"/>
            </a:pP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The basic plant parts include root, stem, leaf, flower, petal, fruit, seed and bulb. Trees have a woody stem called a trunk. </a:t>
            </a:r>
          </a:p>
          <a:p>
            <a:pPr marL="457200" indent="-457200">
              <a:buFont typeface="Arial" panose="020B0604020202020204" pitchFamily="34" charset="0"/>
              <a:buChar char="•"/>
            </a:pP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Living things need to be cared for in order to survive. They need food, water, warmth and shelter. </a:t>
            </a:r>
            <a:endParaRPr lang="en-US" sz="2400" dirty="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buFont typeface="Arial" panose="020B0604020202020204" pitchFamily="34" charset="0"/>
              <a:buChar char="•"/>
            </a:pPr>
            <a:r>
              <a:rPr lang="en-US" sz="2400" dirty="0">
                <a:latin typeface="Fira Sans Light" panose="020B0403050000020004" pitchFamily="34" charset="0"/>
                <a:ea typeface="Open Sans Light" panose="020B0306030504020204" pitchFamily="34" charset="0"/>
                <a:cs typeface="Open Sans Light" panose="020B0306030504020204" pitchFamily="34" charset="0"/>
              </a:rPr>
              <a:t>All living things change over time as they grow and mature</a:t>
            </a:r>
          </a:p>
          <a:p>
            <a:pPr marL="457200" indent="-457200">
              <a:buFont typeface="Arial" panose="020B0604020202020204" pitchFamily="34" charset="0"/>
              <a:buChar char="•"/>
            </a:pPr>
            <a:endParaRPr lang="en-US" sz="2400" dirty="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96" name="TextBox 95">
            <a:extLst>
              <a:ext uri="{FF2B5EF4-FFF2-40B4-BE49-F238E27FC236}">
                <a16:creationId xmlns:a16="http://schemas.microsoft.com/office/drawing/2014/main" id="{202115F2-E615-9546-994F-06913BDC1160}"/>
              </a:ext>
            </a:extLst>
          </p:cNvPr>
          <p:cNvSpPr txBox="1"/>
          <p:nvPr/>
        </p:nvSpPr>
        <p:spPr>
          <a:xfrm>
            <a:off x="9737954" y="9882659"/>
            <a:ext cx="3264072" cy="4862870"/>
          </a:xfrm>
          <a:prstGeom prst="rect">
            <a:avLst/>
          </a:prstGeom>
          <a:noFill/>
        </p:spPr>
        <p:txBody>
          <a:bodyPr wrap="square" rtlCol="0" anchor="ctr" anchorCtr="0">
            <a:spAutoFit/>
          </a:bodyPr>
          <a:lstStyle/>
          <a:p>
            <a:pPr algn="r"/>
            <a:r>
              <a:rPr lang="en-US" sz="2600" b="1" dirty="0" smtClean="0">
                <a:latin typeface="Fira Sans Light" panose="020B0403050000020004" pitchFamily="34" charset="0"/>
                <a:ea typeface="Open Sans Light" panose="020B0306030504020204" pitchFamily="34" charset="0"/>
                <a:cs typeface="Open Sans Light" panose="020B0306030504020204" pitchFamily="34" charset="0"/>
              </a:rPr>
              <a:t>Animal parts</a:t>
            </a:r>
          </a:p>
          <a:p>
            <a:pPr marL="457200" indent="-457200">
              <a:buFont typeface="Arial" panose="020B0604020202020204" pitchFamily="34" charset="0"/>
              <a:buChar char="•"/>
            </a:pP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Carnivores eat other animals (meat), herbivores eat plants and omnivores eat other animals and plants</a:t>
            </a:r>
          </a:p>
          <a:p>
            <a:pPr marL="457200" indent="-457200">
              <a:buFont typeface="Arial" panose="020B0604020202020204" pitchFamily="34" charset="0"/>
              <a:buChar char="•"/>
            </a:pPr>
            <a:endParaRPr lang="en-US" sz="2400" dirty="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buFont typeface="Arial" panose="020B0604020202020204" pitchFamily="34" charset="0"/>
              <a:buChar char="•"/>
            </a:pPr>
            <a:endParaRPr lang="en-US" sz="2400" dirty="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a:solidFill>
                <a:schemeClr val="tx2"/>
              </a:solidFill>
              <a:latin typeface="Fira Sans" panose="020B0503050000020004" pitchFamily="34" charset="0"/>
              <a:ea typeface="League Spartan" charset="0"/>
              <a:cs typeface="Poppins" pitchFamily="2" charset="77"/>
            </a:endParaRPr>
          </a:p>
        </p:txBody>
      </p:sp>
    </p:spTree>
    <p:extLst>
      <p:ext uri="{BB962C8B-B14F-4D97-AF65-F5344CB8AC3E}">
        <p14:creationId xmlns:p14="http://schemas.microsoft.com/office/powerpoint/2010/main" val="4690378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6280317" y="176442"/>
            <a:ext cx="8306106"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3766184" y="3113449"/>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8602566" y="5062758"/>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544210" y="10135579"/>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11902660" y="8860823"/>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45760"/>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57279"/>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Y2</a:t>
            </a:r>
            <a:endParaRPr lang="en-US" sz="6000" b="1" dirty="0">
              <a:solidFill>
                <a:schemeClr val="accent4"/>
              </a:solidFill>
              <a:latin typeface="Fira Sans" panose="020B0503050000020004" pitchFamily="34" charset="0"/>
            </a:endParaRPr>
          </a:p>
        </p:txBody>
      </p:sp>
      <p:sp>
        <p:nvSpPr>
          <p:cNvPr id="115" name="Subtitle 2">
            <a:extLst>
              <a:ext uri="{FF2B5EF4-FFF2-40B4-BE49-F238E27FC236}">
                <a16:creationId xmlns:a16="http://schemas.microsoft.com/office/drawing/2014/main" id="{4EC94491-6539-F941-898A-4BB887977E4E}"/>
              </a:ext>
            </a:extLst>
          </p:cNvPr>
          <p:cNvSpPr txBox="1">
            <a:spLocks/>
          </p:cNvSpPr>
          <p:nvPr/>
        </p:nvSpPr>
        <p:spPr>
          <a:xfrm>
            <a:off x="66536" y="357279"/>
            <a:ext cx="6295044" cy="1411880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Human survival</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Questions can help us to find out about the world</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Simple equipment is used to take measurements and observations. Examples include timers, hand lenses, </a:t>
            </a:r>
            <a:r>
              <a:rPr lang="en-US"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metre</a:t>
            </a: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sticks and trundle wheels</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Tests can be carried out by following a set of instructions. A prediction is a guess at what might happen in an investigation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Objects materials and living things can be looked at, compared and grouped according to their features</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The results are information that has been found out from an investigation and can be used to answer a question</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Data can be recorded and displayed in different ways, including tables, charts, pictograms and drawings</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Human offspring go through different stages as they grow to become adults. These include baby, toddler, child, teenager, adult and elderly</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Humans need water, food, air and shelter to survive.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Animals need water, food, air and shelter to survive. Their habitat must provide all these things.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healthy lifestyle includes exercise, good personal hygiene, good quality sleep and a balanced diet. Risks associated with an unhealthy lifestyle include obesity, tooth decay and mental health problems </a:t>
            </a:r>
          </a:p>
          <a:p>
            <a:pPr marL="457200" indent="-457200" algn="l">
              <a:lnSpc>
                <a:spcPts val="3600"/>
              </a:lnSpc>
              <a:buFont typeface="Arial" panose="020B0604020202020204" pitchFamily="34" charset="0"/>
              <a:buChar char="•"/>
            </a:pPr>
            <a:endPar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0" name="Subtitle 2">
            <a:extLst>
              <a:ext uri="{FF2B5EF4-FFF2-40B4-BE49-F238E27FC236}">
                <a16:creationId xmlns:a16="http://schemas.microsoft.com/office/drawing/2014/main" id="{4EC94491-6539-F941-898A-4BB887977E4E}"/>
              </a:ext>
            </a:extLst>
          </p:cNvPr>
          <p:cNvSpPr txBox="1">
            <a:spLocks/>
          </p:cNvSpPr>
          <p:nvPr/>
        </p:nvSpPr>
        <p:spPr>
          <a:xfrm>
            <a:off x="8058961" y="8928507"/>
            <a:ext cx="2202558" cy="507017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Push and pull </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Models can have moving parts that use levers, sliders, wheels and axles</a:t>
            </a:r>
            <a:endPar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1" name="Subtitle 2">
            <a:extLst>
              <a:ext uri="{FF2B5EF4-FFF2-40B4-BE49-F238E27FC236}">
                <a16:creationId xmlns:a16="http://schemas.microsoft.com/office/drawing/2014/main" id="{4EC94491-6539-F941-898A-4BB887977E4E}"/>
              </a:ext>
            </a:extLst>
          </p:cNvPr>
          <p:cNvSpPr txBox="1">
            <a:spLocks/>
          </p:cNvSpPr>
          <p:nvPr/>
        </p:nvSpPr>
        <p:spPr>
          <a:xfrm>
            <a:off x="6729657" y="145402"/>
            <a:ext cx="6206876" cy="514403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Plant survival </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Plants grow from seeds and bulbs. Seeds and bulbs need water and warmth to start growing (germinate). As the plant grows bigger, it develops leaves and flowers.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Plants need water, light and a suitable temperature to grow and stay healthy. Without any one of these things, they will die. </a:t>
            </a:r>
            <a:endPar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2" name="Subtitle 2">
            <a:extLst>
              <a:ext uri="{FF2B5EF4-FFF2-40B4-BE49-F238E27FC236}">
                <a16:creationId xmlns:a16="http://schemas.microsoft.com/office/drawing/2014/main" id="{4EC94491-6539-F941-898A-4BB887977E4E}"/>
              </a:ext>
            </a:extLst>
          </p:cNvPr>
          <p:cNvSpPr txBox="1">
            <a:spLocks/>
          </p:cNvSpPr>
          <p:nvPr/>
        </p:nvSpPr>
        <p:spPr>
          <a:xfrm>
            <a:off x="10568728" y="10598566"/>
            <a:ext cx="4647031" cy="368517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Coastline</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Some objects float and others sink. Objects that float are typically light or hollow. Objects that sink are typically heavy or dense. </a:t>
            </a:r>
            <a:endPar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3" name="Subtitle 2">
            <a:extLst>
              <a:ext uri="{FF2B5EF4-FFF2-40B4-BE49-F238E27FC236}">
                <a16:creationId xmlns:a16="http://schemas.microsoft.com/office/drawing/2014/main" id="{4EC94491-6539-F941-898A-4BB887977E4E}"/>
              </a:ext>
            </a:extLst>
          </p:cNvPr>
          <p:cNvSpPr txBox="1">
            <a:spLocks/>
          </p:cNvSpPr>
          <p:nvPr/>
        </p:nvSpPr>
        <p:spPr>
          <a:xfrm>
            <a:off x="13943925" y="8607349"/>
            <a:ext cx="4844081" cy="322351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Remarkable recipes</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Some foods, such as ice and chocolate, melt when heated, but then harden (solidify or freeze) when cooled</a:t>
            </a:r>
            <a:endPar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4" name="Subtitle 2">
            <a:extLst>
              <a:ext uri="{FF2B5EF4-FFF2-40B4-BE49-F238E27FC236}">
                <a16:creationId xmlns:a16="http://schemas.microsoft.com/office/drawing/2014/main" id="{4EC94491-6539-F941-898A-4BB887977E4E}"/>
              </a:ext>
            </a:extLst>
          </p:cNvPr>
          <p:cNvSpPr txBox="1">
            <a:spLocks/>
          </p:cNvSpPr>
          <p:nvPr/>
        </p:nvSpPr>
        <p:spPr>
          <a:xfrm>
            <a:off x="14442243" y="213488"/>
            <a:ext cx="9770307" cy="575343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Habitats</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Living things are those that are alive. Dead things are those that were once alive but are no longer. Some things have never been alive</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Local habitats include parks, woodland and gardens. Habitats beyond the locality include beaches, rainforests, deserts, oceans and mountains. All living things live in a habitat to which they are suited and it must provide everything they need to survive.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habitat is a place where a living thing lives. A microhabitat is a very small habitat</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Food chains show how living things depend on one another for food. All food chains start with a plant, followed by animals that either ear the plant or other animals.  </a:t>
            </a:r>
            <a:endPar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5" name="Subtitle 2">
            <a:extLst>
              <a:ext uri="{FF2B5EF4-FFF2-40B4-BE49-F238E27FC236}">
                <a16:creationId xmlns:a16="http://schemas.microsoft.com/office/drawing/2014/main" id="{4EC94491-6539-F941-898A-4BB887977E4E}"/>
              </a:ext>
            </a:extLst>
          </p:cNvPr>
          <p:cNvSpPr txBox="1">
            <a:spLocks/>
          </p:cNvSpPr>
          <p:nvPr/>
        </p:nvSpPr>
        <p:spPr>
          <a:xfrm>
            <a:off x="16973141" y="5277862"/>
            <a:ext cx="6450692" cy="329738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Animal survival </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Animals have offspring that grow into adults. Different animals have different stages of growth or life-cycles</a:t>
            </a:r>
          </a:p>
          <a:p>
            <a:pPr marL="457200" indent="-457200" algn="l">
              <a:lnSpc>
                <a:spcPts val="3600"/>
              </a:lnSpc>
              <a:buFont typeface="Arial" panose="020B0604020202020204" pitchFamily="34" charset="0"/>
              <a:buChar char="•"/>
            </a:pPr>
            <a:endPar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6" name="Subtitle 2">
            <a:extLst>
              <a:ext uri="{FF2B5EF4-FFF2-40B4-BE49-F238E27FC236}">
                <a16:creationId xmlns:a16="http://schemas.microsoft.com/office/drawing/2014/main" id="{4EC94491-6539-F941-898A-4BB887977E4E}"/>
              </a:ext>
            </a:extLst>
          </p:cNvPr>
          <p:cNvSpPr txBox="1">
            <a:spLocks/>
          </p:cNvSpPr>
          <p:nvPr/>
        </p:nvSpPr>
        <p:spPr>
          <a:xfrm>
            <a:off x="18440070" y="8815546"/>
            <a:ext cx="5926344" cy="5605704"/>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600" b="1" dirty="0" smtClean="0">
                <a:latin typeface="Fira Sans" panose="020B0503050000020004" pitchFamily="34" charset="0"/>
                <a:ea typeface="League Spartan" charset="0"/>
                <a:cs typeface="Poppins" pitchFamily="2" charset="77"/>
              </a:rPr>
              <a:t>Uses of materials </a:t>
            </a:r>
            <a:endParaRPr lang="en-US" sz="2600" b="1" dirty="0">
              <a:latin typeface="Fira Sans" panose="020B05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material’s physical properties make it suitable for particular purposes, such as glass for windows and brick for building walls. Many materials are used for more than one purpose, such as metal for cutlery and cars</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Some objects and materials can be changed by squashing, bending, twisting, stretching, heating, cooling, mixing and being left to decay</a:t>
            </a:r>
            <a:endPar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r">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r">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4766248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a:off x="9896397" y="5831"/>
            <a:ext cx="6356052"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99150"/>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a:off x="14800650" y="9596566"/>
            <a:ext cx="645639" cy="1071948"/>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13730976" y="3899071"/>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10053406" y="3333748"/>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a:off x="11388054" y="8245049"/>
            <a:ext cx="111519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sp>
        <p:nvSpPr>
          <p:cNvPr id="292" name="Subtitle 2">
            <a:extLst>
              <a:ext uri="{FF2B5EF4-FFF2-40B4-BE49-F238E27FC236}">
                <a16:creationId xmlns:a16="http://schemas.microsoft.com/office/drawing/2014/main" id="{C645F403-6E14-CE40-AB5E-C2427FF3E842}"/>
              </a:ext>
            </a:extLst>
          </p:cNvPr>
          <p:cNvSpPr txBox="1">
            <a:spLocks/>
          </p:cNvSpPr>
          <p:nvPr/>
        </p:nvSpPr>
        <p:spPr>
          <a:xfrm>
            <a:off x="274642" y="4459245"/>
            <a:ext cx="5765007" cy="176465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grpSp>
        <p:nvGrpSpPr>
          <p:cNvPr id="23" name="Group 22">
            <a:extLst>
              <a:ext uri="{FF2B5EF4-FFF2-40B4-BE49-F238E27FC236}">
                <a16:creationId xmlns:a16="http://schemas.microsoft.com/office/drawing/2014/main" id="{C956A66C-1FB0-B440-BF62-8D2D8C0FA6A4}"/>
              </a:ext>
            </a:extLst>
          </p:cNvPr>
          <p:cNvGrpSpPr/>
          <p:nvPr/>
        </p:nvGrpSpPr>
        <p:grpSpPr>
          <a:xfrm>
            <a:off x="67440" y="49397"/>
            <a:ext cx="1531857" cy="1293278"/>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5350" y="187726"/>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Y3</a:t>
            </a:r>
            <a:endParaRPr lang="en-US" sz="6000" b="1" dirty="0">
              <a:solidFill>
                <a:schemeClr val="accent4"/>
              </a:solidFill>
              <a:latin typeface="Fira Sans" panose="020B0503050000020004" pitchFamily="34" charset="0"/>
            </a:endParaRPr>
          </a:p>
        </p:txBody>
      </p:sp>
      <p:sp>
        <p:nvSpPr>
          <p:cNvPr id="307" name="Subtitle 2">
            <a:extLst>
              <a:ext uri="{FF2B5EF4-FFF2-40B4-BE49-F238E27FC236}">
                <a16:creationId xmlns:a16="http://schemas.microsoft.com/office/drawing/2014/main" id="{4EC94491-6539-F941-898A-4BB887977E4E}"/>
              </a:ext>
            </a:extLst>
          </p:cNvPr>
          <p:cNvSpPr txBox="1">
            <a:spLocks/>
          </p:cNvSpPr>
          <p:nvPr/>
        </p:nvSpPr>
        <p:spPr>
          <a:xfrm>
            <a:off x="81721" y="391875"/>
            <a:ext cx="9905805" cy="1089330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800" b="1" dirty="0">
                <a:latin typeface="Fira Sans" panose="020B0503050000020004" pitchFamily="34" charset="0"/>
                <a:ea typeface="League Spartan" charset="0"/>
                <a:cs typeface="Poppins" pitchFamily="2" charset="77"/>
              </a:rPr>
              <a:t> </a:t>
            </a:r>
            <a:r>
              <a:rPr lang="en-US" sz="2800" b="1" dirty="0" smtClean="0">
                <a:latin typeface="Fira Sans" panose="020B0503050000020004" pitchFamily="34" charset="0"/>
                <a:ea typeface="League Spartan" charset="0"/>
                <a:cs typeface="Poppins" pitchFamily="2" charset="77"/>
              </a:rPr>
              <a:t>   </a:t>
            </a:r>
            <a:r>
              <a:rPr lang="en-US" sz="3200" b="1" dirty="0" smtClean="0">
                <a:latin typeface="Fira Sans" panose="020B0503050000020004" pitchFamily="34" charset="0"/>
                <a:ea typeface="League Spartan" charset="0"/>
                <a:cs typeface="Poppins" pitchFamily="2" charset="77"/>
              </a:rPr>
              <a:t>  </a:t>
            </a:r>
            <a:r>
              <a:rPr lang="en-US" sz="2600" b="1" dirty="0" smtClean="0">
                <a:latin typeface="Fira Sans" panose="020B0503050000020004" pitchFamily="34" charset="0"/>
                <a:ea typeface="League Spartan" charset="0"/>
                <a:cs typeface="Poppins" pitchFamily="2" charset="77"/>
              </a:rPr>
              <a:t>Skeletal and muscular systems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Questions can help us find out about the world and can be answered in different ways</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Tests can be set up and carried out by following or planning a set of instructions. A prediction is a best guess for what might happen in an investigation based on some prior knowledge</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Equipment is used to take measurements in standard units. Examples include data loggers plus sensors, timers (seconds, minutes and hours), thermometers (degrees Celsius), and </a:t>
            </a:r>
            <a:r>
              <a:rPr lang="en-US"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metre</a:t>
            </a: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sticks (mm, cm a m). Taking repeat readings can increase the accuracy of the measurement</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An observations involves looking closely at objects, materials and living things, which can be compared and grouped according to their features</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Animals cannot male their own food and need to get nutrition from the food they eat. Carnivores get their nutrition from eating other animals. Herbivores get theirs from plants. Omnivores get theirs from eating a combination of both plants and other animals</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Humans have a skeleton and muscles for movements, support and protecting organs. Major bones in the human body include the skull, ribs, spine, </a:t>
            </a:r>
            <a:r>
              <a:rPr lang="en-US"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humerous</a:t>
            </a: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ulna, pelvis, femur, tibia and fibula. Major muscle groups include biceps, triceps, abdominals, trapezius, </a:t>
            </a:r>
            <a:r>
              <a:rPr lang="en-US"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gluteals</a:t>
            </a: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hamstrings, quadriceps, deltoids, gastrocnemius, latissimus dories and pectorals</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Some animals have skeletons for support, movement and protection. Endoskeletons are those found inside some animals, such as humans, cats and horses. Exoskeletons are those found on the outside of some animals such as beetles and flies. Some animals have no skeletons such as slugs and jellyfish.    </a:t>
            </a:r>
          </a:p>
        </p:txBody>
      </p:sp>
      <p:sp>
        <p:nvSpPr>
          <p:cNvPr id="93" name="Subtitle 2">
            <a:extLst>
              <a:ext uri="{FF2B5EF4-FFF2-40B4-BE49-F238E27FC236}">
                <a16:creationId xmlns:a16="http://schemas.microsoft.com/office/drawing/2014/main" id="{4EC94491-6539-F941-898A-4BB887977E4E}"/>
              </a:ext>
            </a:extLst>
          </p:cNvPr>
          <p:cNvSpPr txBox="1">
            <a:spLocks/>
          </p:cNvSpPr>
          <p:nvPr/>
        </p:nvSpPr>
        <p:spPr>
          <a:xfrm>
            <a:off x="174354" y="11175540"/>
            <a:ext cx="13285320" cy="21401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800" b="1" dirty="0">
                <a:latin typeface="Fira Sans" panose="020B0503050000020004" pitchFamily="34" charset="0"/>
                <a:ea typeface="League Spartan" charset="0"/>
                <a:cs typeface="Poppins" pitchFamily="2" charset="77"/>
              </a:rPr>
              <a:t> </a:t>
            </a:r>
            <a:r>
              <a:rPr lang="en-US" sz="2800" b="1" dirty="0" smtClean="0">
                <a:latin typeface="Fira Sans" panose="020B0503050000020004" pitchFamily="34" charset="0"/>
                <a:ea typeface="League Spartan" charset="0"/>
                <a:cs typeface="Poppins" pitchFamily="2" charset="77"/>
              </a:rPr>
              <a:t>   </a:t>
            </a:r>
            <a:r>
              <a:rPr lang="en-US" sz="3200" b="1" dirty="0" smtClean="0">
                <a:latin typeface="Fira Sans" panose="020B0503050000020004" pitchFamily="34" charset="0"/>
                <a:ea typeface="League Spartan" charset="0"/>
                <a:cs typeface="Poppins" pitchFamily="2" charset="77"/>
              </a:rPr>
              <a:t>  </a:t>
            </a:r>
            <a:r>
              <a:rPr lang="en-US" sz="2600" b="1" dirty="0" smtClean="0">
                <a:latin typeface="Fira Sans" panose="020B0503050000020004" pitchFamily="34" charset="0"/>
                <a:ea typeface="League Spartan" charset="0"/>
                <a:cs typeface="Poppins" pitchFamily="2" charset="77"/>
              </a:rPr>
              <a:t>Cook well, eat well</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Humans have to get nutrition from what they eat. It is important to have a balanced diet made up of the main food groups, including proteins, carbohydrates, fruit, vegetables, dairy products and alternatives, and fats and spreads. Humans need to stay hydrated by drinking water. </a:t>
            </a:r>
          </a:p>
        </p:txBody>
      </p:sp>
      <p:sp>
        <p:nvSpPr>
          <p:cNvPr id="96" name="Subtitle 2">
            <a:extLst>
              <a:ext uri="{FF2B5EF4-FFF2-40B4-BE49-F238E27FC236}">
                <a16:creationId xmlns:a16="http://schemas.microsoft.com/office/drawing/2014/main" id="{4EC94491-6539-F941-898A-4BB887977E4E}"/>
              </a:ext>
            </a:extLst>
          </p:cNvPr>
          <p:cNvSpPr txBox="1">
            <a:spLocks/>
          </p:cNvSpPr>
          <p:nvPr/>
        </p:nvSpPr>
        <p:spPr>
          <a:xfrm>
            <a:off x="16302599" y="332868"/>
            <a:ext cx="7988414" cy="10357774"/>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600" b="1" dirty="0" smtClean="0">
                <a:latin typeface="Fira Sans" panose="020B0503050000020004" pitchFamily="34" charset="0"/>
                <a:ea typeface="League Spartan" charset="0"/>
                <a:cs typeface="Poppins" pitchFamily="2" charset="77"/>
              </a:rPr>
              <a:t>Plant nutrition and reproduction</a:t>
            </a:r>
          </a:p>
          <a:p>
            <a:pPr marL="457200" indent="-457200" algn="r">
              <a:lnSpc>
                <a:spcPts val="3600"/>
              </a:lnSpc>
              <a:buFont typeface="Arial" panose="020B0604020202020204" pitchFamily="34" charset="0"/>
              <a:buChar char="•"/>
            </a:pPr>
            <a:r>
              <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Data can be recorded and displayed in different ways, including tables, charts, graphs and labelled diagrams. Data can be used to provide evidence to answer </a:t>
            </a: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questions</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The plant’s roots anchor the plant to the ground and transport water and minerals from the ground to the plant. The stem (or trunk) support the plant above the ground. The leaves collect energy from the un and make food for the plant. Flowers make seeds to produce new plants</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Plants need air, light, water, minerals from the soil and room to grow, in order to survive. Different plants have different needs depending on their habitat. Examples include cacti, which need less water than is typical, and ferns, which can grow in lower light levels</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Water is transported in plants from the roots, through the stem and to the leaves, through tiny tubes called xylem</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Flowers are important in the life cycle of flowering plants. The processes of a plant’s life cycle include germination, flower reproduction, pollination, seed formation and seed dispersal,. Insects and the wind can transfer pollen from one plant to another (pollination). Animals, wind, water and explosions can disperse seeds away from the parents plant (seed dispersal)  </a:t>
            </a:r>
          </a:p>
          <a:p>
            <a:pPr marL="457200" indent="-457200" algn="r">
              <a:lnSpc>
                <a:spcPts val="3600"/>
              </a:lnSpc>
              <a:buFont typeface="Arial" panose="020B0604020202020204" pitchFamily="34" charset="0"/>
              <a:buChar char="•"/>
            </a:pPr>
            <a:endPar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9604448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5462F81D-5CBD-E34A-AF48-778EE5C56DCF}"/>
              </a:ext>
            </a:extLst>
          </p:cNvPr>
          <p:cNvGrpSpPr/>
          <p:nvPr/>
        </p:nvGrpSpPr>
        <p:grpSpPr>
          <a:xfrm>
            <a:off x="9558749" y="-170028"/>
            <a:ext cx="5303023" cy="13716000"/>
            <a:chOff x="6263905" y="0"/>
            <a:chExt cx="9051323" cy="13716000"/>
          </a:xfrm>
        </p:grpSpPr>
        <p:sp>
          <p:nvSpPr>
            <p:cNvPr id="13"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4"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5"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6"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7"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 name="Subtitle 2">
            <a:extLst>
              <a:ext uri="{FF2B5EF4-FFF2-40B4-BE49-F238E27FC236}">
                <a16:creationId xmlns:a16="http://schemas.microsoft.com/office/drawing/2014/main" id="{4EC94491-6539-F941-898A-4BB887977E4E}"/>
              </a:ext>
            </a:extLst>
          </p:cNvPr>
          <p:cNvSpPr txBox="1">
            <a:spLocks/>
          </p:cNvSpPr>
          <p:nvPr/>
        </p:nvSpPr>
        <p:spPr>
          <a:xfrm>
            <a:off x="14216322" y="11011"/>
            <a:ext cx="10236422" cy="7366186"/>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800" b="1" dirty="0">
                <a:latin typeface="Fira Sans" panose="020B0503050000020004" pitchFamily="34" charset="0"/>
                <a:ea typeface="League Spartan" charset="0"/>
                <a:cs typeface="Poppins" pitchFamily="2" charset="77"/>
              </a:rPr>
              <a:t> </a:t>
            </a:r>
            <a:r>
              <a:rPr lang="en-US" sz="2800" b="1" dirty="0" smtClean="0">
                <a:latin typeface="Fira Sans" panose="020B0503050000020004" pitchFamily="34" charset="0"/>
                <a:ea typeface="League Spartan" charset="0"/>
                <a:cs typeface="Poppins" pitchFamily="2" charset="77"/>
              </a:rPr>
              <a:t>   </a:t>
            </a:r>
            <a:r>
              <a:rPr lang="en-US" sz="3200" b="1" dirty="0" smtClean="0">
                <a:latin typeface="Fira Sans" panose="020B0503050000020004" pitchFamily="34" charset="0"/>
                <a:ea typeface="League Spartan" charset="0"/>
                <a:cs typeface="Poppins" pitchFamily="2" charset="77"/>
              </a:rPr>
              <a:t>  </a:t>
            </a:r>
            <a:r>
              <a:rPr lang="en-US" sz="2600" b="1" dirty="0" smtClean="0">
                <a:latin typeface="Fira Sans" panose="020B0503050000020004" pitchFamily="34" charset="0"/>
                <a:ea typeface="League Spartan" charset="0"/>
                <a:cs typeface="Poppins" pitchFamily="2" charset="77"/>
              </a:rPr>
              <a:t>Rocks, relics and rumbles</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There are three different rock types: sedimentary, igneous and metamorphic. Sedimentary  form from mud, sand and particles that have been squashed together over a long time to form a rock. Examples include sandstone and limestone. Igneous rocks are made from cooled magma or lava. They usually contain visible crystals. Examples include pumice and granite. Metamorphic rocks are formed when existing rocks are heated by magma under the Earth’s crust or squashed by the movement of the Earth’s tectonic plates. They are usually very hard. Examples include slate and marble</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Fossils from over millions of years and are the remains of a once-lived organism, preserved as rock. Scientists can use fossils to find out what life on Earth was like in prehistoric times. Fossils form when a living thing dies in a watery environment. The body gets covered by mud and sand and the soft tissues rot away. Over time, the ground hardens to form sedimentary rock and the skeletal or shell remains turn to rock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Soils are made from tiny pieces of eroded rock, air and organic matter. There are a variety of naturally occurring soils, including clay, sand and silt. Different areas have different soil types.  </a:t>
            </a:r>
          </a:p>
        </p:txBody>
      </p:sp>
      <p:sp>
        <p:nvSpPr>
          <p:cNvPr id="3" name="Subtitle 2">
            <a:extLst>
              <a:ext uri="{FF2B5EF4-FFF2-40B4-BE49-F238E27FC236}">
                <a16:creationId xmlns:a16="http://schemas.microsoft.com/office/drawing/2014/main" id="{4EC94491-6539-F941-898A-4BB887977E4E}"/>
              </a:ext>
            </a:extLst>
          </p:cNvPr>
          <p:cNvSpPr txBox="1">
            <a:spLocks/>
          </p:cNvSpPr>
          <p:nvPr/>
        </p:nvSpPr>
        <p:spPr>
          <a:xfrm>
            <a:off x="739863" y="408192"/>
            <a:ext cx="8691082" cy="7052254"/>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a:latin typeface="Fira Sans" panose="020B0503050000020004" pitchFamily="34" charset="0"/>
                <a:ea typeface="League Spartan" charset="0"/>
                <a:cs typeface="Poppins" pitchFamily="2" charset="77"/>
              </a:rPr>
              <a:t> </a:t>
            </a:r>
            <a:r>
              <a:rPr lang="en-US" sz="2800" b="1" dirty="0" smtClean="0">
                <a:latin typeface="Fira Sans" panose="020B0503050000020004" pitchFamily="34" charset="0"/>
                <a:ea typeface="League Spartan" charset="0"/>
                <a:cs typeface="Poppins" pitchFamily="2" charset="77"/>
              </a:rPr>
              <a:t>   </a:t>
            </a:r>
            <a:r>
              <a:rPr lang="en-US" sz="3200" b="1" dirty="0" smtClean="0">
                <a:latin typeface="Fira Sans" panose="020B0503050000020004" pitchFamily="34" charset="0"/>
                <a:ea typeface="League Spartan" charset="0"/>
                <a:cs typeface="Poppins" pitchFamily="2" charset="77"/>
              </a:rPr>
              <a:t>  </a:t>
            </a:r>
            <a:r>
              <a:rPr lang="en-US" sz="2600" b="1" dirty="0" smtClean="0">
                <a:latin typeface="Fira Sans" panose="020B0503050000020004" pitchFamily="34" charset="0"/>
                <a:ea typeface="League Spartan" charset="0"/>
                <a:cs typeface="Poppins" pitchFamily="2" charset="77"/>
              </a:rPr>
              <a:t>Forces and magnets</a:t>
            </a:r>
          </a:p>
          <a:p>
            <a:pPr marL="457200" indent="-457200" algn="l">
              <a:lnSpc>
                <a:spcPts val="3600"/>
              </a:lnSpc>
              <a:buFont typeface="Arial" panose="020B0604020202020204" pitchFamily="34" charset="0"/>
              <a:buChar char="•"/>
            </a:pPr>
            <a:r>
              <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Results are information that has been discovered as part of an investigation. A conclusion is the answer to a question that uses the evidence </a:t>
            </a: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collected</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Friction is a force between two surfaces as they move over each other. Friction slows down a moving object. Smooth surfaces usually generate less friction than rough surfaces</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An object will not move unless a pushing or pulling force is applied. Some forces require direct contact whereas other forces can act at a distance, such as magnetic force</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Some materials have magnetic properties. Magnetic materials are attracted to magnets. All magnetic materials are metals but not all metals are magnetic. Iron is a magnetic material</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Magnets have two poles (north and south). Opposite poles attract each other, while like poles repel each other</a:t>
            </a:r>
            <a:endPar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4" name="Subtitle 2">
            <a:extLst>
              <a:ext uri="{FF2B5EF4-FFF2-40B4-BE49-F238E27FC236}">
                <a16:creationId xmlns:a16="http://schemas.microsoft.com/office/drawing/2014/main" id="{4EC94491-6539-F941-898A-4BB887977E4E}"/>
              </a:ext>
            </a:extLst>
          </p:cNvPr>
          <p:cNvSpPr txBox="1">
            <a:spLocks/>
          </p:cNvSpPr>
          <p:nvPr/>
        </p:nvSpPr>
        <p:spPr>
          <a:xfrm>
            <a:off x="6245" y="8273607"/>
            <a:ext cx="13983899" cy="574112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600" b="1" dirty="0" smtClean="0">
                <a:latin typeface="Fira Sans" panose="020B0503050000020004" pitchFamily="34" charset="0"/>
                <a:ea typeface="League Spartan" charset="0"/>
                <a:cs typeface="Poppins" pitchFamily="2" charset="77"/>
              </a:rPr>
              <a:t>Light and shadows</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Dark is the absence of light and we need light to be able to see</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Light can be reflected from different surfaces. Some surfaces are poor reflectors, such as some fabrics, while other surfaces are good reflectors such as mirrors</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Light from the Sun is damaging for vision and the skin. Protection from the Sun includes sun cream, hats, glasses and staying indoors or in the shade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shadow is formed when light from a light source, such as the Sun, is blocked by an opaque object. Transparent objects allow light to pass through them and do not create shadows</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Shadows change shape and size when the light source moves. For example, when the light source is high above the object, the shadow is short and when the light source is low down, the shadow is long</a:t>
            </a:r>
          </a:p>
          <a:p>
            <a:pPr marL="457200" indent="-457200" algn="r">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grpSp>
        <p:nvGrpSpPr>
          <p:cNvPr id="5" name="Group 4">
            <a:extLst>
              <a:ext uri="{FF2B5EF4-FFF2-40B4-BE49-F238E27FC236}">
                <a16:creationId xmlns:a16="http://schemas.microsoft.com/office/drawing/2014/main" id="{C956A66C-1FB0-B440-BF62-8D2D8C0FA6A4}"/>
              </a:ext>
            </a:extLst>
          </p:cNvPr>
          <p:cNvGrpSpPr/>
          <p:nvPr/>
        </p:nvGrpSpPr>
        <p:grpSpPr>
          <a:xfrm>
            <a:off x="67440" y="49397"/>
            <a:ext cx="1531857" cy="1293278"/>
            <a:chOff x="3526751" y="3930679"/>
            <a:chExt cx="1700213" cy="1700213"/>
          </a:xfrm>
        </p:grpSpPr>
        <p:sp>
          <p:nvSpPr>
            <p:cNvPr id="6" name="Oval 5">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7" name="Oval 6">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11" name="TextBox 10">
            <a:extLst>
              <a:ext uri="{FF2B5EF4-FFF2-40B4-BE49-F238E27FC236}">
                <a16:creationId xmlns:a16="http://schemas.microsoft.com/office/drawing/2014/main" id="{40657CEA-FBE3-EC41-978C-98EE79BD4FDE}"/>
              </a:ext>
            </a:extLst>
          </p:cNvPr>
          <p:cNvSpPr txBox="1"/>
          <p:nvPr/>
        </p:nvSpPr>
        <p:spPr>
          <a:xfrm>
            <a:off x="0" y="176980"/>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Y3</a:t>
            </a:r>
            <a:endParaRPr lang="en-US" sz="6000" b="1" dirty="0">
              <a:solidFill>
                <a:schemeClr val="accent4"/>
              </a:solidFill>
              <a:latin typeface="Fira Sans" panose="020B0503050000020004" pitchFamily="34" charset="0"/>
            </a:endParaRPr>
          </a:p>
        </p:txBody>
      </p:sp>
      <p:grpSp>
        <p:nvGrpSpPr>
          <p:cNvPr id="18" name="Group 17">
            <a:extLst>
              <a:ext uri="{FF2B5EF4-FFF2-40B4-BE49-F238E27FC236}">
                <a16:creationId xmlns:a16="http://schemas.microsoft.com/office/drawing/2014/main" id="{EB0B70DA-8E3E-2B4E-91F1-4AD0C816E922}"/>
              </a:ext>
            </a:extLst>
          </p:cNvPr>
          <p:cNvGrpSpPr/>
          <p:nvPr/>
        </p:nvGrpSpPr>
        <p:grpSpPr>
          <a:xfrm flipH="1">
            <a:off x="14015660" y="10285881"/>
            <a:ext cx="634420" cy="1071948"/>
            <a:chOff x="12980163" y="11686404"/>
            <a:chExt cx="645639" cy="1071948"/>
          </a:xfrm>
        </p:grpSpPr>
        <p:sp>
          <p:nvSpPr>
            <p:cNvPr id="19"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4"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7"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8"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9"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30"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31"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32"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33"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34"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35"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36" name="Group 35">
            <a:extLst>
              <a:ext uri="{FF2B5EF4-FFF2-40B4-BE49-F238E27FC236}">
                <a16:creationId xmlns:a16="http://schemas.microsoft.com/office/drawing/2014/main" id="{64C75C69-DB7C-E14E-84D4-20B9B29E6E44}"/>
              </a:ext>
            </a:extLst>
          </p:cNvPr>
          <p:cNvGrpSpPr/>
          <p:nvPr/>
        </p:nvGrpSpPr>
        <p:grpSpPr>
          <a:xfrm flipH="1">
            <a:off x="11156940" y="8485487"/>
            <a:ext cx="1053320" cy="645640"/>
            <a:chOff x="10712698" y="4284706"/>
            <a:chExt cx="1071948" cy="645640"/>
          </a:xfrm>
        </p:grpSpPr>
        <p:sp>
          <p:nvSpPr>
            <p:cNvPr id="37"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38"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39"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40"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41"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42"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43"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44"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45"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46"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47"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48"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49"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50"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51"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52"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53"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54" name="Group 53">
            <a:extLst>
              <a:ext uri="{FF2B5EF4-FFF2-40B4-BE49-F238E27FC236}">
                <a16:creationId xmlns:a16="http://schemas.microsoft.com/office/drawing/2014/main" id="{343D1749-6F46-7749-AAC5-D273CABD4EF0}"/>
              </a:ext>
            </a:extLst>
          </p:cNvPr>
          <p:cNvGrpSpPr/>
          <p:nvPr/>
        </p:nvGrpSpPr>
        <p:grpSpPr>
          <a:xfrm flipH="1">
            <a:off x="10019237" y="1167798"/>
            <a:ext cx="634422" cy="1071950"/>
            <a:chOff x="5371490" y="815546"/>
            <a:chExt cx="645641" cy="1071950"/>
          </a:xfrm>
        </p:grpSpPr>
        <p:sp>
          <p:nvSpPr>
            <p:cNvPr id="55"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56"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57"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58"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59"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60"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61"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62"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63"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64"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65"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66"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67"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68"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69"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70"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71"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72"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73" name="Group 72">
            <a:extLst>
              <a:ext uri="{FF2B5EF4-FFF2-40B4-BE49-F238E27FC236}">
                <a16:creationId xmlns:a16="http://schemas.microsoft.com/office/drawing/2014/main" id="{678E92EF-111A-BC4D-A7AE-C8CC38BC93E9}"/>
              </a:ext>
            </a:extLst>
          </p:cNvPr>
          <p:cNvGrpSpPr/>
          <p:nvPr/>
        </p:nvGrpSpPr>
        <p:grpSpPr>
          <a:xfrm flipH="1">
            <a:off x="12603500" y="4199823"/>
            <a:ext cx="1095817" cy="673443"/>
            <a:chOff x="7320769" y="8683712"/>
            <a:chExt cx="1115196" cy="673443"/>
          </a:xfrm>
        </p:grpSpPr>
        <p:sp>
          <p:nvSpPr>
            <p:cNvPr id="74"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75"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76"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77"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78"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79"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80"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81"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82"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83"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84"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85"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86"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87"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88"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89"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90"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spTree>
    <p:extLst>
      <p:ext uri="{BB962C8B-B14F-4D97-AF65-F5344CB8AC3E}">
        <p14:creationId xmlns:p14="http://schemas.microsoft.com/office/powerpoint/2010/main" val="2854737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7366303" y="107002"/>
            <a:ext cx="7570000"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3905550" y="732774"/>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9267258" y="4500557"/>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7730001" y="10014020"/>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11523594" y="8861338"/>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45760"/>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57279"/>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Y4</a:t>
            </a:r>
            <a:endParaRPr lang="en-US" sz="6000" b="1" dirty="0">
              <a:solidFill>
                <a:schemeClr val="accent4"/>
              </a:solidFill>
              <a:latin typeface="Fira Sans" panose="020B0503050000020004" pitchFamily="34" charset="0"/>
            </a:endParaRPr>
          </a:p>
        </p:txBody>
      </p:sp>
      <p:sp>
        <p:nvSpPr>
          <p:cNvPr id="90" name="Subtitle 2">
            <a:extLst>
              <a:ext uri="{FF2B5EF4-FFF2-40B4-BE49-F238E27FC236}">
                <a16:creationId xmlns:a16="http://schemas.microsoft.com/office/drawing/2014/main" id="{4EC94491-6539-F941-898A-4BB887977E4E}"/>
              </a:ext>
            </a:extLst>
          </p:cNvPr>
          <p:cNvSpPr txBox="1">
            <a:spLocks/>
          </p:cNvSpPr>
          <p:nvPr/>
        </p:nvSpPr>
        <p:spPr>
          <a:xfrm>
            <a:off x="9247258" y="9230715"/>
            <a:ext cx="14581108" cy="527946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b="1" dirty="0" smtClean="0">
                <a:latin typeface="Fira Sans" panose="020B0503050000020004" pitchFamily="34" charset="0"/>
                <a:ea typeface="League Spartan" charset="0"/>
                <a:cs typeface="Poppins" pitchFamily="2" charset="77"/>
              </a:rPr>
              <a:t>Sound</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When an instrument is played, the air around or inside it vibrates. These vibrations travel as a sound wave. Sound waves travel through a medium, such as air or water to the ear</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Pitch is how high or low a sound is. Parts of an instrument that are shorter, tighter or thinner produce high-pitched sounds. Parts of an instrument that are longer, looser or fatter produce low pitched sounds</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Volume is how loud or quiet a sound is. The harder an instrument is hit, plucked or blown, the stronger the vibrations and the louder the sound</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Sounds are louder closer to the sound source and fainter as the distance from the sound source increases</a:t>
            </a:r>
          </a:p>
          <a:p>
            <a:pPr marL="457200" indent="-457200" algn="l">
              <a:lnSpc>
                <a:spcPts val="3600"/>
              </a:lnSpc>
              <a:buFont typeface="Arial" panose="020B0604020202020204" pitchFamily="34" charset="0"/>
              <a:buChar char="•"/>
            </a:pPr>
            <a:endParaRPr lang="en-US" dirty="0" smtClean="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dirty="0" smtClean="0">
              <a:latin typeface="Fira Sans" panose="020B0503050000020004" pitchFamily="34" charset="0"/>
              <a:ea typeface="League Spartan" charset="0"/>
              <a:cs typeface="Poppins" pitchFamily="2" charset="77"/>
            </a:endParaRPr>
          </a:p>
        </p:txBody>
      </p:sp>
      <p:sp>
        <p:nvSpPr>
          <p:cNvPr id="91" name="Subtitle 2">
            <a:extLst>
              <a:ext uri="{FF2B5EF4-FFF2-40B4-BE49-F238E27FC236}">
                <a16:creationId xmlns:a16="http://schemas.microsoft.com/office/drawing/2014/main" id="{4EC94491-6539-F941-898A-4BB887977E4E}"/>
              </a:ext>
            </a:extLst>
          </p:cNvPr>
          <p:cNvSpPr txBox="1">
            <a:spLocks/>
          </p:cNvSpPr>
          <p:nvPr/>
        </p:nvSpPr>
        <p:spPr>
          <a:xfrm>
            <a:off x="203895" y="107002"/>
            <a:ext cx="12845355" cy="459619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b="1" dirty="0" smtClean="0">
                <a:latin typeface="Fira Sans" panose="020B0503050000020004" pitchFamily="34" charset="0"/>
                <a:ea typeface="League Spartan" charset="0"/>
                <a:cs typeface="Poppins" pitchFamily="2" charset="77"/>
              </a:rPr>
              <a:t>Misty mountain, winding river</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Humans can affect habitats in negative ways, such as littering, pollution and land development, or positive ways, such as garden ponds, bird boxes and wildflower areas</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Materials can be grouped according to whether they are solids, liquids or gases. Solids stay in one place and can be held. Some solids can be squashed, bent, twisted and stretched. Examples of solids include wood, metal, plastic and clay. Liquids move around (flow) easily and are difficult to hold. Liquids take the shape of the container in which they are held. Examples of liquids include water, juice and milk. Gases spread out to fill the available space and cannot be held. Examples of gases include oxygen, helium and carbon dioxide. Air is a mixture of gases. </a:t>
            </a:r>
          </a:p>
          <a:p>
            <a:pPr marL="457200" indent="-457200" algn="l">
              <a:lnSpc>
                <a:spcPts val="3600"/>
              </a:lnSpc>
              <a:buFont typeface="Arial" panose="020B0604020202020204" pitchFamily="34" charset="0"/>
              <a:buChar char="•"/>
            </a:pPr>
            <a:endParaRPr lang="en-US" dirty="0" smtClean="0">
              <a:latin typeface="Fira Sans" panose="020B0503050000020004" pitchFamily="34" charset="0"/>
              <a:ea typeface="League Spartan" charset="0"/>
              <a:cs typeface="Poppins" pitchFamily="2" charset="77"/>
            </a:endParaRPr>
          </a:p>
        </p:txBody>
      </p:sp>
      <p:sp>
        <p:nvSpPr>
          <p:cNvPr id="93" name="Subtitle 2">
            <a:extLst>
              <a:ext uri="{FF2B5EF4-FFF2-40B4-BE49-F238E27FC236}">
                <a16:creationId xmlns:a16="http://schemas.microsoft.com/office/drawing/2014/main" id="{4EC94491-6539-F941-898A-4BB887977E4E}"/>
              </a:ext>
            </a:extLst>
          </p:cNvPr>
          <p:cNvSpPr txBox="1">
            <a:spLocks/>
          </p:cNvSpPr>
          <p:nvPr/>
        </p:nvSpPr>
        <p:spPr>
          <a:xfrm>
            <a:off x="491536" y="8883725"/>
            <a:ext cx="5870044" cy="398679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b="1" dirty="0" smtClean="0">
                <a:latin typeface="Fira Sans" panose="020B0503050000020004" pitchFamily="34" charset="0"/>
                <a:ea typeface="League Spartan" charset="0"/>
                <a:cs typeface="Poppins" pitchFamily="2" charset="77"/>
              </a:rPr>
              <a:t>Grouping and classifying </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Scientists classify living things according to shared characteristics. Animals can be divided into six main groups: mammals, reptiles, amphibians, birds, fish and invertebrates. These groups can be further subdivided. Classification keys are scientific tools that aid the identification of living things  </a:t>
            </a:r>
          </a:p>
        </p:txBody>
      </p:sp>
      <p:sp>
        <p:nvSpPr>
          <p:cNvPr id="94" name="Subtitle 2">
            <a:extLst>
              <a:ext uri="{FF2B5EF4-FFF2-40B4-BE49-F238E27FC236}">
                <a16:creationId xmlns:a16="http://schemas.microsoft.com/office/drawing/2014/main" id="{4EC94491-6539-F941-898A-4BB887977E4E}"/>
              </a:ext>
            </a:extLst>
          </p:cNvPr>
          <p:cNvSpPr txBox="1">
            <a:spLocks/>
          </p:cNvSpPr>
          <p:nvPr/>
        </p:nvSpPr>
        <p:spPr>
          <a:xfrm>
            <a:off x="15018702" y="213488"/>
            <a:ext cx="7721480" cy="897277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b="1" dirty="0" smtClean="0">
                <a:latin typeface="Fira Sans" panose="020B0503050000020004" pitchFamily="34" charset="0"/>
                <a:ea typeface="League Spartan" charset="0"/>
                <a:cs typeface="Poppins" pitchFamily="2" charset="77"/>
              </a:rPr>
              <a:t>Electrical circuits and conductors</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Electricity is a type of energy. It is used to power many everyday items such as kettles, computers and televisions. Electricity can also come from batteries. Batteries eventually run out of power and need to be recycled or recharged. Batteries power devices that can be carried around, such as mobile phones and torches</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Electrical components include cells, wires, lamps, motors, switches and buzzers. Switches open and close a circuit and provide control</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A series circuit is a simple loop with only one path for the electricity to flow. A series circuit must be made to complete a loop to work and have a source of power from a battery or a cell. </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Electrical conductors allow electricity to flow through them, whereas insulators do not. Common electrical conductors are metals. Common insulators include wood, glass, plastic and rubber</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Working with electrical circuits can be dangerous. Precautions include not touching electrical components with wet hands and not putting batteries in mouths</a:t>
            </a:r>
          </a:p>
          <a:p>
            <a:pPr marL="457200" indent="-457200" algn="l">
              <a:lnSpc>
                <a:spcPts val="3600"/>
              </a:lnSpc>
              <a:buFont typeface="Arial" panose="020B0604020202020204" pitchFamily="34" charset="0"/>
              <a:buChar char="•"/>
            </a:pPr>
            <a:endParaRPr lang="en-US" dirty="0" smtClean="0">
              <a:latin typeface="Fira Sans" panose="020B0503050000020004" pitchFamily="34" charset="0"/>
              <a:ea typeface="League Spartan" charset="0"/>
              <a:cs typeface="Poppins" pitchFamily="2" charset="77"/>
            </a:endParaRPr>
          </a:p>
        </p:txBody>
      </p:sp>
      <p:sp>
        <p:nvSpPr>
          <p:cNvPr id="2" name="Rectangle 1"/>
          <p:cNvSpPr/>
          <p:nvPr/>
        </p:nvSpPr>
        <p:spPr>
          <a:xfrm>
            <a:off x="265654" y="4040138"/>
            <a:ext cx="6648660" cy="4197752"/>
          </a:xfrm>
          <a:prstGeom prst="rect">
            <a:avLst/>
          </a:prstGeom>
        </p:spPr>
        <p:txBody>
          <a:bodyPr wrap="square">
            <a:spAutoFit/>
          </a:bodyPr>
          <a:lstStyle/>
          <a:p>
            <a:pPr marL="457200" indent="-457200">
              <a:lnSpc>
                <a:spcPts val="3600"/>
              </a:lnSpc>
              <a:buFont typeface="Arial" panose="020B0604020202020204" pitchFamily="34" charset="0"/>
              <a:buChar char="•"/>
            </a:pPr>
            <a:r>
              <a:rPr lang="en-US" sz="2400" dirty="0" smtClean="0">
                <a:latin typeface="Fira Sans" panose="020B0503050000020004" pitchFamily="34" charset="0"/>
                <a:ea typeface="League Spartan" charset="0"/>
                <a:cs typeface="Poppins" pitchFamily="2" charset="77"/>
              </a:rPr>
              <a:t>The water cycle has four stages: evaporation, condensation, precipitation and collection. Water in lakes and rivers is warmed by the Sun, causing evaporation and the water to rise into the air as water </a:t>
            </a:r>
            <a:r>
              <a:rPr lang="en-US" sz="2400" dirty="0" err="1" smtClean="0">
                <a:latin typeface="Fira Sans" panose="020B0503050000020004" pitchFamily="34" charset="0"/>
                <a:ea typeface="League Spartan" charset="0"/>
                <a:cs typeface="Poppins" pitchFamily="2" charset="77"/>
              </a:rPr>
              <a:t>vapour</a:t>
            </a:r>
            <a:r>
              <a:rPr lang="en-US" sz="2400" dirty="0" smtClean="0">
                <a:latin typeface="Fira Sans" panose="020B0503050000020004" pitchFamily="34" charset="0"/>
                <a:ea typeface="League Spartan" charset="0"/>
                <a:cs typeface="Poppins" pitchFamily="2" charset="77"/>
              </a:rPr>
              <a:t>. As it rises, it cools and condenses to form droplets in clouds. The clouds become fuller until it falls to the ground as precipitation (rain, hail, snow, ice). The fallen water collects in lakes and rivers. Evaporation and condensation are caused by temperature changes</a:t>
            </a:r>
            <a:endParaRPr lang="en-US" sz="2400" dirty="0">
              <a:latin typeface="Fira Sans" panose="020B0503050000020004" pitchFamily="34" charset="0"/>
              <a:ea typeface="League Spartan" charset="0"/>
              <a:cs typeface="Poppins" pitchFamily="2" charset="77"/>
            </a:endParaRPr>
          </a:p>
        </p:txBody>
      </p:sp>
    </p:spTree>
    <p:extLst>
      <p:ext uri="{BB962C8B-B14F-4D97-AF65-F5344CB8AC3E}">
        <p14:creationId xmlns:p14="http://schemas.microsoft.com/office/powerpoint/2010/main" val="28112967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a:off x="12837073" y="163035"/>
            <a:ext cx="6359610"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8320466" y="8528329"/>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17058174" y="4531660"/>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13591746" y="4611055"/>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14701797" y="8858718"/>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45760"/>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57279"/>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Y4</a:t>
            </a:r>
            <a:endParaRPr lang="en-US" sz="6000" b="1" dirty="0">
              <a:solidFill>
                <a:schemeClr val="accent4"/>
              </a:solidFill>
              <a:latin typeface="Fira Sans" panose="020B0503050000020004" pitchFamily="34" charset="0"/>
            </a:endParaRPr>
          </a:p>
        </p:txBody>
      </p:sp>
      <p:sp>
        <p:nvSpPr>
          <p:cNvPr id="114" name="Subtitle 2">
            <a:extLst>
              <a:ext uri="{FF2B5EF4-FFF2-40B4-BE49-F238E27FC236}">
                <a16:creationId xmlns:a16="http://schemas.microsoft.com/office/drawing/2014/main" id="{4EC94491-6539-F941-898A-4BB887977E4E}"/>
              </a:ext>
            </a:extLst>
          </p:cNvPr>
          <p:cNvSpPr txBox="1">
            <a:spLocks/>
          </p:cNvSpPr>
          <p:nvPr/>
        </p:nvSpPr>
        <p:spPr>
          <a:xfrm>
            <a:off x="40891" y="0"/>
            <a:ext cx="13220399" cy="1349709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b="1" dirty="0" smtClean="0">
                <a:latin typeface="Fira Sans" panose="020B0503050000020004" pitchFamily="34" charset="0"/>
                <a:ea typeface="League Spartan" charset="0"/>
                <a:cs typeface="Poppins" pitchFamily="2" charset="77"/>
              </a:rPr>
              <a:t>Digestive system </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Questions can help us find out about the world and can be answered using scientific enquiry</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Scientific enquiries can be set up and carried out by following or planning a method. A prediction is a statement about what might happen in an investigation, based on some prior knowledge or understanding. A fair test is one in which only one variable is changed and all the others remain constant</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Equipment is used to take measurements in the standard units. Examples include data loggers plus sensors, timers (seconds, minutes and hours), thermometers (degrees Celsius) and </a:t>
            </a:r>
            <a:r>
              <a:rPr lang="en-US" dirty="0" err="1" smtClean="0">
                <a:latin typeface="Fira Sans" panose="020B0503050000020004" pitchFamily="34" charset="0"/>
                <a:ea typeface="League Spartan" charset="0"/>
                <a:cs typeface="Poppins" pitchFamily="2" charset="77"/>
              </a:rPr>
              <a:t>metre</a:t>
            </a:r>
            <a:r>
              <a:rPr lang="en-US" dirty="0" smtClean="0">
                <a:latin typeface="Fira Sans" panose="020B0503050000020004" pitchFamily="34" charset="0"/>
                <a:ea typeface="League Spartan" charset="0"/>
                <a:cs typeface="Poppins" pitchFamily="2" charset="77"/>
              </a:rPr>
              <a:t> sticks, rulers or trundle wheels (mm, cm and m)</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An observation involves looking closely at objects, materials and living things. Observations can be made regularly to identify changes over time</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Data can be recorded and displayed in different ways, including tables, charts, graphs, keys and labelled diagrams</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Results are information, such as data or observations, that have been found out from an investigation. A conclusion is the answer to a question that uses the evidence collected</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The digestive system is responsible for digesting food and absorbing nutrients and water. The main parts are the mouth, esophagus, stomach, small intestines, large intestines and rectum.. The mouth starts digestion by chewing food and mixing it with saliva.  The esophagus transports the chewed food to the stomach where it mixes with stomach acid and gets broken down into smaller pieces. In the small intestine, nutrients from the food are absorbed by the body. In the large intestine, water is absorbed by the body. The remaining undigested waste is stored in the rectum before excretion through the anus. </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There are four different types of teeth: incisors, canines, premolars and molars. Incisors are used for cutting. Canines are used for tearing. Premolars and molars are used for grinding and chewing. Carnivores, herbivores and omnivores have characteristic types of teeth. Herbivores may have large molars for grinding plant materials. Carnivores have large canines for killing their prey and tearing meat. </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Food chains show what animals eat within a habitat and how energy is passed on over time. All food chains start with a producer, which is typically a green plant. The producer is eaten by a primary consumer (prey), which is eaten by a secondary consumer (prey), which is eaten by a tertiary consumer. All food chains end with a top or apex predator. Changes within a food chain, such as an abundance or lack of one food type, have an impact on the entire food chain. </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Regular teeth brushing, limiting sugary foods and visiting the dentist are important for good oral hygiene </a:t>
            </a:r>
          </a:p>
          <a:p>
            <a:pPr marL="457200" indent="-457200" algn="l">
              <a:lnSpc>
                <a:spcPts val="3600"/>
              </a:lnSpc>
              <a:buFont typeface="Arial" panose="020B0604020202020204" pitchFamily="34" charset="0"/>
              <a:buChar char="•"/>
            </a:pPr>
            <a:endParaRPr lang="en-US" dirty="0" smtClean="0">
              <a:latin typeface="Fira Sans" panose="020B0503050000020004" pitchFamily="34" charset="0"/>
              <a:ea typeface="League Spartan" charset="0"/>
              <a:cs typeface="Poppins" pitchFamily="2" charset="77"/>
            </a:endParaRPr>
          </a:p>
        </p:txBody>
      </p:sp>
      <p:sp>
        <p:nvSpPr>
          <p:cNvPr id="95" name="Subtitle 2">
            <a:extLst>
              <a:ext uri="{FF2B5EF4-FFF2-40B4-BE49-F238E27FC236}">
                <a16:creationId xmlns:a16="http://schemas.microsoft.com/office/drawing/2014/main" id="{4EC94491-6539-F941-898A-4BB887977E4E}"/>
              </a:ext>
            </a:extLst>
          </p:cNvPr>
          <p:cNvSpPr txBox="1">
            <a:spLocks/>
          </p:cNvSpPr>
          <p:nvPr/>
        </p:nvSpPr>
        <p:spPr>
          <a:xfrm>
            <a:off x="14307415" y="163035"/>
            <a:ext cx="8765423" cy="498399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b="1" dirty="0" smtClean="0">
                <a:latin typeface="Fira Sans" panose="020B0503050000020004" pitchFamily="34" charset="0"/>
                <a:ea typeface="League Spartan" charset="0"/>
                <a:cs typeface="Poppins" pitchFamily="2" charset="77"/>
              </a:rPr>
              <a:t>States of matter</a:t>
            </a:r>
          </a:p>
          <a:p>
            <a:pPr marL="457200" indent="-457200" algn="l">
              <a:lnSpc>
                <a:spcPts val="3600"/>
              </a:lnSpc>
              <a:buFont typeface="Arial" panose="020B0604020202020204" pitchFamily="34" charset="0"/>
              <a:buChar char="•"/>
            </a:pPr>
            <a:r>
              <a:rPr lang="en-US" dirty="0">
                <a:latin typeface="Fira Sans" panose="020B0503050000020004" pitchFamily="34" charset="0"/>
                <a:ea typeface="League Spartan" charset="0"/>
                <a:cs typeface="Poppins" pitchFamily="2" charset="77"/>
              </a:rPr>
              <a:t>Heating or cooling materials can bring about a change of state. This change of state can be reversible or irreversible. The temperature at which materials change state varies depending on the material. Water changes state from solid (ice) to liquid (water) at 0 degrees Celsius and from liquid to gas at 100 degrees Celsius. The process of changing from a solid to a liquid is called melting. The reverse, changing from a liquid to a solid is called freezing. The process of changing from a liquid to a gas is called evaporation. The reverse is called condensation</a:t>
            </a:r>
          </a:p>
          <a:p>
            <a:pPr marL="457200" indent="-457200" algn="l">
              <a:lnSpc>
                <a:spcPts val="3600"/>
              </a:lnSpc>
              <a:buFont typeface="Arial" panose="020B0604020202020204" pitchFamily="34" charset="0"/>
              <a:buChar char="•"/>
            </a:pPr>
            <a:endParaRPr lang="en-US" dirty="0" smtClean="0">
              <a:latin typeface="Fira Sans" panose="020B0503050000020004" pitchFamily="34" charset="0"/>
              <a:ea typeface="League Spartan" charset="0"/>
              <a:cs typeface="Poppins" pitchFamily="2" charset="77"/>
            </a:endParaRPr>
          </a:p>
        </p:txBody>
      </p:sp>
    </p:spTree>
    <p:extLst>
      <p:ext uri="{BB962C8B-B14F-4D97-AF65-F5344CB8AC3E}">
        <p14:creationId xmlns:p14="http://schemas.microsoft.com/office/powerpoint/2010/main" val="41361224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a:off x="9435888" y="-188629"/>
            <a:ext cx="6071589"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a:off x="14448128" y="9164079"/>
            <a:ext cx="645639" cy="1071948"/>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12902704" y="4056106"/>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9599681" y="4275438"/>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a:off x="10707707" y="8541609"/>
            <a:ext cx="111519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sp>
        <p:nvSpPr>
          <p:cNvPr id="292" name="Subtitle 2">
            <a:extLst>
              <a:ext uri="{FF2B5EF4-FFF2-40B4-BE49-F238E27FC236}">
                <a16:creationId xmlns:a16="http://schemas.microsoft.com/office/drawing/2014/main" id="{C645F403-6E14-CE40-AB5E-C2427FF3E842}"/>
              </a:ext>
            </a:extLst>
          </p:cNvPr>
          <p:cNvSpPr txBox="1">
            <a:spLocks/>
          </p:cNvSpPr>
          <p:nvPr/>
        </p:nvSpPr>
        <p:spPr>
          <a:xfrm>
            <a:off x="2877" y="8649729"/>
            <a:ext cx="9597357" cy="5605704"/>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r">
              <a:lnSpc>
                <a:spcPts val="3600"/>
              </a:lnSpc>
              <a:buFont typeface="Arial" panose="020B0604020202020204" pitchFamily="34" charset="0"/>
              <a:buChar char="•"/>
            </a:pPr>
            <a:r>
              <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Friction, air resistance and water resistance are forces that oppose motion and slow down moving objects. These forces can be useful such as bike brakes and parachutes, but sometimes we need to minimize their effects, such as streamlining boats and planes to move through water or air more easily, and using lubricants and ball bearings between two surfaces o reduce friction</a:t>
            </a:r>
          </a:p>
          <a:p>
            <a:pPr marL="457200" indent="-457200" algn="r">
              <a:lnSpc>
                <a:spcPts val="3600"/>
              </a:lnSpc>
              <a:buFont typeface="Arial" panose="020B0604020202020204" pitchFamily="34" charset="0"/>
              <a:buChar char="•"/>
            </a:pPr>
            <a:r>
              <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Mechanisms, such as levers, pulleys and gears, give us a mechanical advantage. A mechanical advantage is a measurement of how much a simple machine multiplies the force that we put in. The bigger the mechanical advantage, the less force we need to apply   </a:t>
            </a: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grpSp>
        <p:nvGrpSpPr>
          <p:cNvPr id="23" name="Group 22">
            <a:extLst>
              <a:ext uri="{FF2B5EF4-FFF2-40B4-BE49-F238E27FC236}">
                <a16:creationId xmlns:a16="http://schemas.microsoft.com/office/drawing/2014/main" id="{C956A66C-1FB0-B440-BF62-8D2D8C0FA6A4}"/>
              </a:ext>
            </a:extLst>
          </p:cNvPr>
          <p:cNvGrpSpPr/>
          <p:nvPr/>
        </p:nvGrpSpPr>
        <p:grpSpPr>
          <a:xfrm>
            <a:off x="67440" y="49396"/>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56128" y="327011"/>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Y5</a:t>
            </a:r>
            <a:endParaRPr lang="en-US" sz="6000" b="1" dirty="0">
              <a:solidFill>
                <a:schemeClr val="accent4"/>
              </a:solidFill>
              <a:latin typeface="Fira Sans" panose="020B0503050000020004" pitchFamily="34" charset="0"/>
            </a:endParaRPr>
          </a:p>
        </p:txBody>
      </p:sp>
      <p:sp>
        <p:nvSpPr>
          <p:cNvPr id="307" name="Subtitle 2">
            <a:extLst>
              <a:ext uri="{FF2B5EF4-FFF2-40B4-BE49-F238E27FC236}">
                <a16:creationId xmlns:a16="http://schemas.microsoft.com/office/drawing/2014/main" id="{4EC94491-6539-F941-898A-4BB887977E4E}"/>
              </a:ext>
            </a:extLst>
          </p:cNvPr>
          <p:cNvSpPr txBox="1">
            <a:spLocks/>
          </p:cNvSpPr>
          <p:nvPr/>
        </p:nvSpPr>
        <p:spPr>
          <a:xfrm>
            <a:off x="-360363" y="0"/>
            <a:ext cx="9886410" cy="996997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3200" b="1" dirty="0" smtClean="0">
                <a:latin typeface="Fira Sans" panose="020B0503050000020004" pitchFamily="34" charset="0"/>
                <a:ea typeface="League Spartan" charset="0"/>
                <a:cs typeface="Poppins" pitchFamily="2" charset="77"/>
              </a:rPr>
              <a:t>      </a:t>
            </a:r>
            <a:r>
              <a:rPr lang="en-US" sz="2600" b="1" dirty="0" smtClean="0">
                <a:latin typeface="Fira Sans" panose="020B0503050000020004" pitchFamily="34" charset="0"/>
                <a:ea typeface="League Spartan" charset="0"/>
                <a:cs typeface="Poppins" pitchFamily="2" charset="77"/>
              </a:rPr>
              <a:t>Forces and mechanisms</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method is a set of clear instructions for how to carry out a scientific investigation. A prediction is a statement about what might happen in an investigation based on some prior knowledge or understanding</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Questions can help us find out about the world and can be answered using a range of scientific enquiries</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Specialized equipment is used to take measurements in standard units. Examples include data loggers, plus sensors, such as light (lux), sound (dB), and temperature (degree Celsius), timers (seconds, minutes and hours), thermometers (degree Celsius) and measuring tapes (mm, cm and m)</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An observation involves looking closely at objects, materials and living things. Accurate observations can be made repeatedly or at regular intervals to identify changes over time</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Data can be recorded and displayed in different ways, including tables, bar and line charts, classification keys and labelled diagrams</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The results are information such as measurements or observations, that have been collected during an investigation. A conclusion is an explanation of what has been discovered using evidence collected</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Gravity is a force of attraction. Anything with a mass can exert a gravitational pull on another object. The Earth’s large mass exerts a gravitational pull on all objects on Earth, making dropped objects fall to the ground</a:t>
            </a:r>
          </a:p>
        </p:txBody>
      </p:sp>
      <p:sp>
        <p:nvSpPr>
          <p:cNvPr id="89" name="Subtitle 2">
            <a:extLst>
              <a:ext uri="{FF2B5EF4-FFF2-40B4-BE49-F238E27FC236}">
                <a16:creationId xmlns:a16="http://schemas.microsoft.com/office/drawing/2014/main" id="{4EC94491-6539-F941-898A-4BB887977E4E}"/>
              </a:ext>
            </a:extLst>
          </p:cNvPr>
          <p:cNvSpPr txBox="1">
            <a:spLocks/>
          </p:cNvSpPr>
          <p:nvPr/>
        </p:nvSpPr>
        <p:spPr>
          <a:xfrm>
            <a:off x="10794373" y="-117579"/>
            <a:ext cx="13744888" cy="9145134"/>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3200" b="1" dirty="0" smtClean="0">
                <a:latin typeface="Fira Sans" panose="020B0503050000020004" pitchFamily="34" charset="0"/>
                <a:ea typeface="League Spartan" charset="0"/>
                <a:cs typeface="Poppins" pitchFamily="2" charset="77"/>
              </a:rPr>
              <a:t>      </a:t>
            </a:r>
            <a:r>
              <a:rPr lang="en-US" sz="2600" b="1" dirty="0" smtClean="0">
                <a:latin typeface="Fira Sans" panose="020B0503050000020004" pitchFamily="34" charset="0"/>
                <a:ea typeface="League Spartan" charset="0"/>
                <a:cs typeface="Poppins" pitchFamily="2" charset="77"/>
              </a:rPr>
              <a:t>Earth and space</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The solar system is made up of the Sun and everything that orbits around it. There are eight planets in our Solar system: Mercury, Venus, Earth, Mars, Jupiter, Saturn, Uranus and Neptune. Earth orbits around the Sun and a year (365 days) is the length of time it takes for the Earth to complete a full orbit</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The Moon orbits around the Earth, completing a full orbit every month (28 days)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The Sun, Earth, Moon and planets in our solar system are roughly spherical. All planets are spherical because they are so large that they have their own force of gravity. This force of gravity pulls all of a planet’s material towards its </a:t>
            </a:r>
            <a:r>
              <a:rPr lang="en-US"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centre</a:t>
            </a: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which comprises it into the most compact shape – a sphere </a:t>
            </a:r>
          </a:p>
          <a:p>
            <a:pPr marL="4807746" lvl="4" indent="-457200" algn="l">
              <a:lnSpc>
                <a:spcPts val="3600"/>
              </a:lnSpc>
              <a:buFont typeface="Arial" panose="020B0604020202020204" pitchFamily="34" charset="0"/>
              <a:buChar char="•"/>
            </a:pPr>
            <a:r>
              <a:rPr lang="en-US" sz="24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As Earth orbits the Sun, it also spins on its axis. It takes the Earth a day (24 hours) to complete a full spin. During the day, the Sun </a:t>
            </a:r>
            <a:r>
              <a:rPr lang="en-US" sz="24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a:t>
            </a:r>
            <a:r>
              <a:rPr lang="en-US" sz="24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ppears to move through the sky. However, this is due to the Earth rotating and not the Sun moving. Earth rotates to the east or, if viewed from above the North Pole, it rotates anti-clockwise, which means the Sun rises in the east and sets in the west. As Earth rotates, different parts of it face the Sun, which brings what we call daytime. The part facing away is in shadow, which is called night time</a:t>
            </a:r>
          </a:p>
          <a:p>
            <a:pPr marL="8070655" lvl="7"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807746" lvl="4"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0159446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7563946" y="-87279"/>
            <a:ext cx="6861244"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5509837" y="25321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a:off x="13591537" y="3670038"/>
            <a:ext cx="704005" cy="1112022"/>
            <a:chOff x="12921797" y="11646330"/>
            <a:chExt cx="704005" cy="1112022"/>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646330"/>
              <a:ext cx="45719" cy="1044060"/>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2921797" y="11961427"/>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025285" y="12299608"/>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12052066" y="8482914"/>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8041368" y="7112343"/>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a:off x="9434957" y="4352667"/>
            <a:ext cx="111519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sp>
        <p:nvSpPr>
          <p:cNvPr id="292" name="Subtitle 2">
            <a:extLst>
              <a:ext uri="{FF2B5EF4-FFF2-40B4-BE49-F238E27FC236}">
                <a16:creationId xmlns:a16="http://schemas.microsoft.com/office/drawing/2014/main" id="{C645F403-6E14-CE40-AB5E-C2427FF3E842}"/>
              </a:ext>
            </a:extLst>
          </p:cNvPr>
          <p:cNvSpPr txBox="1">
            <a:spLocks/>
          </p:cNvSpPr>
          <p:nvPr/>
        </p:nvSpPr>
        <p:spPr>
          <a:xfrm>
            <a:off x="7156679" y="11012266"/>
            <a:ext cx="5765007" cy="176465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grpSp>
        <p:nvGrpSpPr>
          <p:cNvPr id="23" name="Group 22">
            <a:extLst>
              <a:ext uri="{FF2B5EF4-FFF2-40B4-BE49-F238E27FC236}">
                <a16:creationId xmlns:a16="http://schemas.microsoft.com/office/drawing/2014/main" id="{C956A66C-1FB0-B440-BF62-8D2D8C0FA6A4}"/>
              </a:ext>
            </a:extLst>
          </p:cNvPr>
          <p:cNvGrpSpPr/>
          <p:nvPr/>
        </p:nvGrpSpPr>
        <p:grpSpPr>
          <a:xfrm>
            <a:off x="67440" y="49396"/>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56128" y="327011"/>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Y5</a:t>
            </a:r>
            <a:endParaRPr lang="en-US" sz="6000" b="1" dirty="0">
              <a:solidFill>
                <a:schemeClr val="accent4"/>
              </a:solidFill>
              <a:latin typeface="Fira Sans" panose="020B0503050000020004" pitchFamily="34" charset="0"/>
            </a:endParaRPr>
          </a:p>
        </p:txBody>
      </p:sp>
      <p:sp>
        <p:nvSpPr>
          <p:cNvPr id="93" name="Subtitle 2">
            <a:extLst>
              <a:ext uri="{FF2B5EF4-FFF2-40B4-BE49-F238E27FC236}">
                <a16:creationId xmlns:a16="http://schemas.microsoft.com/office/drawing/2014/main" id="{4EC94491-6539-F941-898A-4BB887977E4E}"/>
              </a:ext>
            </a:extLst>
          </p:cNvPr>
          <p:cNvSpPr txBox="1">
            <a:spLocks/>
          </p:cNvSpPr>
          <p:nvPr/>
        </p:nvSpPr>
        <p:spPr>
          <a:xfrm>
            <a:off x="14214436" y="-49576"/>
            <a:ext cx="10210957" cy="1074557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3200" b="1" dirty="0" smtClean="0">
                <a:latin typeface="Fira Sans" panose="020B0503050000020004" pitchFamily="34" charset="0"/>
                <a:ea typeface="League Spartan" charset="0"/>
                <a:cs typeface="Poppins" pitchFamily="2" charset="77"/>
              </a:rPr>
              <a:t>      </a:t>
            </a:r>
            <a:r>
              <a:rPr lang="en-US" sz="2600" b="1" dirty="0" smtClean="0">
                <a:latin typeface="Fira Sans" panose="020B0503050000020004" pitchFamily="34" charset="0"/>
                <a:ea typeface="League Spartan" charset="0"/>
                <a:cs typeface="Poppins" pitchFamily="2" charset="77"/>
              </a:rPr>
              <a:t>Sow, grow and farm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life cycle is the series of changes in the life of a living thing and includes these basic stages: birth, growth, reproduction and death. Mammals’ life cycles include the stages: embryo, juvenile, adolescent and adult. Amphibians’ life cycles include the stages: egg, larva (tadpole), adolescent and adult. Some insects’ (butterfly, beetles and bees) life cycles include the stages: egg, larva, pupa and adult. Birds’ life cycles include the stages: egg, baby, adolescent and adult</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Flowering plants reproduce sexually. The flower is essential for sexual reproduction. Other plants reproduce asexually. Bulbs, corms and rhizomes are some parts used in asexual reproduction in plants</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Parts of a flower include the stamen, filament, anther, pollen, carpel, stigma, style, ovary, ovule and sepal. Pollination is when the male part of a plant (pollen) us carried by wind, insects or other animals, to the female part of the plant (carpel). The pollen travels to the ovary where it fertilizes the ovules (eggs), Seeds are then produced which disperse far away from the parent plant and grow new plants</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Reproduction is the process of producing offspring and is essential for the continued survival of a species. There are two types of reproduction: sexual and asexual. Sexual reproduction involves two parents (one female and one male) and produces offspring that are different from the parents. Asexual reproduction involves one parent and produces the offspring that is identical to the parent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Humans go through characteristic stages as they develop towards old age. These stages include baby, infant, toddler, child, adolescent, young adult, adult and senior citizen. Puberty is the transition between childhood and adulthood</a:t>
            </a:r>
          </a:p>
        </p:txBody>
      </p:sp>
      <p:sp>
        <p:nvSpPr>
          <p:cNvPr id="2" name="Rectangle 1"/>
          <p:cNvSpPr/>
          <p:nvPr/>
        </p:nvSpPr>
        <p:spPr>
          <a:xfrm>
            <a:off x="9163050" y="10517800"/>
            <a:ext cx="15077842" cy="1477328"/>
          </a:xfrm>
          <a:prstGeom prst="rect">
            <a:avLst/>
          </a:prstGeom>
        </p:spPr>
        <p:txBody>
          <a:bodyPr wrap="square">
            <a:spAutoFit/>
          </a:bodyPr>
          <a:lstStyle/>
          <a:p>
            <a:pPr marL="457200" indent="-457200" algn="r">
              <a:lnSpc>
                <a:spcPts val="3600"/>
              </a:lnSpc>
              <a:buFont typeface="Arial" panose="020B0604020202020204" pitchFamily="34" charset="0"/>
              <a:buChar char="•"/>
            </a:pPr>
            <a:r>
              <a:rPr lang="en-US" sz="2400" dirty="0">
                <a:latin typeface="Fira Sans Light" panose="020B0403050000020004" pitchFamily="34" charset="0"/>
                <a:ea typeface="Open Sans Light" panose="020B0306030504020204" pitchFamily="34" charset="0"/>
                <a:cs typeface="Open Sans Light" panose="020B0306030504020204" pitchFamily="34" charset="0"/>
              </a:rPr>
              <a:t>Population changes in a habitat can have significant consequences for food chains and webs</a:t>
            </a:r>
          </a:p>
          <a:p>
            <a:pPr marL="457200" indent="-457200" algn="r">
              <a:lnSpc>
                <a:spcPts val="3600"/>
              </a:lnSpc>
              <a:buFont typeface="Arial" panose="020B0604020202020204" pitchFamily="34" charset="0"/>
              <a:buChar char="•"/>
            </a:pPr>
            <a:r>
              <a:rPr lang="en-US" sz="2400" dirty="0">
                <a:latin typeface="Fira Sans Light" panose="020B0403050000020004" pitchFamily="34" charset="0"/>
                <a:ea typeface="Open Sans Light" panose="020B0306030504020204" pitchFamily="34" charset="0"/>
                <a:cs typeface="Open Sans Light" panose="020B0306030504020204" pitchFamily="34" charset="0"/>
              </a:rPr>
              <a:t>Farming in the UK can be divided into three main types: arable (growing crops), pastoral (raising livestock) mixed (arable and pastoral). </a:t>
            </a: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Intensive farming in the past has resulted in the loss of habitats   </a:t>
            </a:r>
            <a:endParaRPr lang="en-US" sz="2400" dirty="0">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5" name="Subtitle 2">
            <a:extLst>
              <a:ext uri="{FF2B5EF4-FFF2-40B4-BE49-F238E27FC236}">
                <a16:creationId xmlns:a16="http://schemas.microsoft.com/office/drawing/2014/main" id="{4EC94491-6539-F941-898A-4BB887977E4E}"/>
              </a:ext>
            </a:extLst>
          </p:cNvPr>
          <p:cNvSpPr txBox="1">
            <a:spLocks/>
          </p:cNvSpPr>
          <p:nvPr/>
        </p:nvSpPr>
        <p:spPr>
          <a:xfrm>
            <a:off x="282468" y="9867095"/>
            <a:ext cx="6389617" cy="306346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3200" b="1" dirty="0" smtClean="0">
                <a:latin typeface="Fira Sans" panose="020B0503050000020004" pitchFamily="34" charset="0"/>
                <a:ea typeface="League Spartan" charset="0"/>
                <a:cs typeface="Poppins" pitchFamily="2" charset="77"/>
              </a:rPr>
              <a:t>      </a:t>
            </a:r>
            <a:r>
              <a:rPr lang="en-US" sz="2600" b="1" dirty="0" smtClean="0">
                <a:latin typeface="Fira Sans" panose="020B0503050000020004" pitchFamily="34" charset="0"/>
                <a:ea typeface="League Spartan" charset="0"/>
                <a:cs typeface="Poppins" pitchFamily="2" charset="77"/>
              </a:rPr>
              <a:t>Human reproduction and ageing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Good personal hygiene (washing, wearing clean clothes, brushing teeth) can prevent disease and illness. Puberty is the period during which adolescents reach sexual maturity and become capable of reproduction. It causes physical and emotional changes</a:t>
            </a:r>
          </a:p>
        </p:txBody>
      </p:sp>
      <p:sp>
        <p:nvSpPr>
          <p:cNvPr id="96" name="Subtitle 2">
            <a:extLst>
              <a:ext uri="{FF2B5EF4-FFF2-40B4-BE49-F238E27FC236}">
                <a16:creationId xmlns:a16="http://schemas.microsoft.com/office/drawing/2014/main" id="{4EC94491-6539-F941-898A-4BB887977E4E}"/>
              </a:ext>
            </a:extLst>
          </p:cNvPr>
          <p:cNvSpPr txBox="1">
            <a:spLocks/>
          </p:cNvSpPr>
          <p:nvPr/>
        </p:nvSpPr>
        <p:spPr>
          <a:xfrm>
            <a:off x="1379303" y="26832"/>
            <a:ext cx="11233302" cy="467006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3200" b="1" dirty="0" smtClean="0">
                <a:latin typeface="Fira Sans" panose="020B0503050000020004" pitchFamily="34" charset="0"/>
                <a:ea typeface="League Spartan" charset="0"/>
                <a:cs typeface="Poppins" pitchFamily="2" charset="77"/>
              </a:rPr>
              <a:t>      </a:t>
            </a:r>
            <a:r>
              <a:rPr lang="en-US" sz="2600" b="1" dirty="0" smtClean="0">
                <a:latin typeface="Fira Sans" panose="020B0503050000020004" pitchFamily="34" charset="0"/>
                <a:ea typeface="League Spartan" charset="0"/>
                <a:cs typeface="Poppins" pitchFamily="2" charset="77"/>
              </a:rPr>
              <a:t>Properties and changes of materials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Materials can be grouped according to their basic physical properties. Properties include hardness, solubility, transparency, conductivity (electrical and thermal) and magnetism</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Some materials (solutes) will dissolve in liquid (solvents) to form a solution. The solute can be recovered by evaporating off the solvent by heating</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Some mixtures can be separated by filtering, sieving and evaporating. Sieving can be used to separate large solids from liquids and some solids from other solids. Filtering can be used to separate small solids from liquids. Evaporating can be used to separate dissolved solids from liquids. </a:t>
            </a:r>
          </a:p>
          <a:p>
            <a:pPr marL="457200" indent="-457200" algn="l">
              <a:lnSpc>
                <a:spcPts val="3600"/>
              </a:lnSpc>
              <a:buFont typeface="Arial" panose="020B0604020202020204" pitchFamily="34" charset="0"/>
              <a:buChar char="•"/>
            </a:pPr>
            <a:endParaRPr lang="en-US"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3" name="Rectangle 2"/>
          <p:cNvSpPr/>
          <p:nvPr/>
        </p:nvSpPr>
        <p:spPr>
          <a:xfrm>
            <a:off x="259742" y="4346808"/>
            <a:ext cx="7354723" cy="4247317"/>
          </a:xfrm>
          <a:prstGeom prst="rect">
            <a:avLst/>
          </a:prstGeom>
        </p:spPr>
        <p:txBody>
          <a:bodyPr wrap="square">
            <a:spAutoFit/>
          </a:bodyPr>
          <a:lstStyle/>
          <a:p>
            <a:pPr marL="457200" indent="-457200">
              <a:lnSpc>
                <a:spcPts val="3600"/>
              </a:lnSpc>
              <a:buFont typeface="Arial" panose="020B0604020202020204" pitchFamily="34" charset="0"/>
              <a:buChar char="•"/>
            </a:pP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A material’s properties dictate what it can be used for. For example, cooking pans are made from metal, which is a good thermal conductor, allowing heat to quickly transfer from the hob to the contents of the pan</a:t>
            </a:r>
          </a:p>
          <a:p>
            <a:pPr marL="457200" indent="-457200">
              <a:lnSpc>
                <a:spcPts val="3600"/>
              </a:lnSpc>
              <a:buFont typeface="Arial" panose="020B0604020202020204" pitchFamily="34" charset="0"/>
              <a:buChar char="•"/>
            </a:pP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Reversible changes include heating, cooling, melting, dissolving and evaporating. Irreversible changes include burning, rusting, decaying and chemical reactions</a:t>
            </a:r>
          </a:p>
          <a:p>
            <a:pPr marL="457200" indent="-457200">
              <a:lnSpc>
                <a:spcPts val="3600"/>
              </a:lnSpc>
              <a:buFont typeface="Arial" panose="020B0604020202020204" pitchFamily="34" charset="0"/>
              <a:buChar char="•"/>
            </a:pP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Very hot and very cold materials can burn skin. Heating materials should be done safely. </a:t>
            </a:r>
            <a:endParaRPr lang="en-US" sz="2400" dirty="0">
              <a:latin typeface="Fira Sans Light" panose="020B04030500000200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1839067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PTIFY - Mercury - Light">
      <a:dk1>
        <a:srgbClr val="3E3E3E"/>
      </a:dk1>
      <a:lt1>
        <a:srgbClr val="FFFFFF"/>
      </a:lt1>
      <a:dk2>
        <a:srgbClr val="1F1F1F"/>
      </a:dk2>
      <a:lt2>
        <a:srgbClr val="FFFFFF"/>
      </a:lt2>
      <a:accent1>
        <a:srgbClr val="2D3F63"/>
      </a:accent1>
      <a:accent2>
        <a:srgbClr val="179B98"/>
      </a:accent2>
      <a:accent3>
        <a:srgbClr val="713852"/>
      </a:accent3>
      <a:accent4>
        <a:srgbClr val="F57A7B"/>
      </a:accent4>
      <a:accent5>
        <a:srgbClr val="F8B2A2"/>
      </a:accent5>
      <a:accent6>
        <a:srgbClr val="606060"/>
      </a:accent6>
      <a:hlink>
        <a:srgbClr val="58ACC0"/>
      </a:hlink>
      <a:folHlink>
        <a:srgbClr val="315F69"/>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{9BB6B025-EE7B-B14D-8EC8-5D2DE61B865A}tf16401378</Template>
  <TotalTime>85273</TotalTime>
  <Words>6312</Words>
  <Application>Microsoft Office PowerPoint</Application>
  <PresentationFormat>Custom</PresentationFormat>
  <Paragraphs>288</Paragraphs>
  <Slides>11</Slides>
  <Notes>10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Arial</vt:lpstr>
      <vt:lpstr>Fira Sans</vt:lpstr>
      <vt:lpstr>Fira Sans Light</vt:lpstr>
      <vt:lpstr>League Spartan</vt:lpstr>
      <vt:lpstr>Open Sans</vt:lpstr>
      <vt:lpstr>Open Sans Light</vt:lpstr>
      <vt:lpstr>Poppins</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Rob Wade</dc:creator>
  <cp:keywords/>
  <dc:description/>
  <cp:lastModifiedBy>Mr.Davie</cp:lastModifiedBy>
  <cp:revision>15234</cp:revision>
  <cp:lastPrinted>2022-03-15T10:31:05Z</cp:lastPrinted>
  <dcterms:created xsi:type="dcterms:W3CDTF">2014-11-12T21:47:38Z</dcterms:created>
  <dcterms:modified xsi:type="dcterms:W3CDTF">2022-06-15T09:52:48Z</dcterms:modified>
  <cp:category/>
</cp:coreProperties>
</file>