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20" r:id="rId2"/>
    <p:sldId id="3314" r:id="rId3"/>
    <p:sldId id="3315" r:id="rId4"/>
    <p:sldId id="3316" r:id="rId5"/>
    <p:sldId id="3317" r:id="rId6"/>
    <p:sldId id="3318" r:id="rId7"/>
    <p:sldId id="3319" r:id="rId8"/>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324"/>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6/15/2022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848616" y="684218"/>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D&amp;T knowledge</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132958" y="5343452"/>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592743" y="2964769"/>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2325466" y="685415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702937" y="190574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3439583" y="4262131"/>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114598" y="8828903"/>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2702937" y="1094696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04" name="Subtitle 2">
            <a:extLst>
              <a:ext uri="{FF2B5EF4-FFF2-40B4-BE49-F238E27FC236}">
                <a16:creationId xmlns:a16="http://schemas.microsoft.com/office/drawing/2014/main" id="{4EC94491-6539-F941-898A-4BB887977E4E}"/>
              </a:ext>
            </a:extLst>
          </p:cNvPr>
          <p:cNvSpPr txBox="1">
            <a:spLocks/>
          </p:cNvSpPr>
          <p:nvPr/>
        </p:nvSpPr>
        <p:spPr>
          <a:xfrm>
            <a:off x="16961492" y="1664181"/>
            <a:ext cx="6671175"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Knowledge </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2" name="Rectangle 1"/>
          <p:cNvSpPr/>
          <p:nvPr/>
        </p:nvSpPr>
        <p:spPr>
          <a:xfrm>
            <a:off x="15885767" y="2889489"/>
            <a:ext cx="8002153" cy="7478970"/>
          </a:xfrm>
          <a:prstGeom prst="rect">
            <a:avLst/>
          </a:prstGeom>
        </p:spPr>
        <p:txBody>
          <a:bodyPr wrap="square">
            <a:spAutoFit/>
          </a:bodyPr>
          <a:lstStyle/>
          <a:p>
            <a:pPr>
              <a:lnSpc>
                <a:spcPts val="3600"/>
              </a:lnSpc>
            </a:pPr>
            <a:r>
              <a:rPr lang="en-US" sz="2800" dirty="0" smtClean="0">
                <a:latin typeface="Fira Sans" panose="020B0503050000020004" pitchFamily="34" charset="0"/>
                <a:ea typeface="League Spartan" charset="0"/>
                <a:cs typeface="Poppins" pitchFamily="2" charset="77"/>
              </a:rPr>
              <a:t>Different materials have different properties and can be used for different purposes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Vehicles and machines have wheels and axels to help them move</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Different materials are suitable for different purposes, such as construction kits for modelling and ingredients for baking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Everyday products are objects that we use every day. These objects have a specific use</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Some products are significant because they have changed the way people live their lives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smtClean="0">
                <a:latin typeface="Fira Sans" panose="020B0503050000020004" pitchFamily="34" charset="0"/>
                <a:ea typeface="League Spartan" charset="0"/>
                <a:cs typeface="Poppins" pitchFamily="2" charset="77"/>
              </a:rPr>
              <a:t>Recognise</a:t>
            </a:r>
            <a:r>
              <a:rPr lang="en-US" sz="2800" dirty="0" smtClean="0">
                <a:latin typeface="Fira Sans" panose="020B0503050000020004" pitchFamily="34" charset="0"/>
                <a:ea typeface="League Spartan" charset="0"/>
                <a:cs typeface="Poppins" pitchFamily="2" charset="77"/>
              </a:rPr>
              <a:t> that it is possible to change and alter their designs and ideas as they are making them </a:t>
            </a: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365286" y="0"/>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205870" y="273328"/>
            <a:ext cx="4996597" cy="527946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Childhood</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Different materials can be used for different purposes, depending on their properties. For example, cardboard is a stronger building material than paper. Plastic is light and can float. Clay is heavy and will sink.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TextBox 95">
            <a:extLst>
              <a:ext uri="{FF2B5EF4-FFF2-40B4-BE49-F238E27FC236}">
                <a16:creationId xmlns:a16="http://schemas.microsoft.com/office/drawing/2014/main" id="{D437FCD9-43AF-5947-B591-0B2B84B1D5BF}"/>
              </a:ext>
            </a:extLst>
          </p:cNvPr>
          <p:cNvSpPr txBox="1"/>
          <p:nvPr/>
        </p:nvSpPr>
        <p:spPr>
          <a:xfrm>
            <a:off x="15966485" y="7621876"/>
            <a:ext cx="7693773" cy="4985980"/>
          </a:xfrm>
          <a:prstGeom prst="rect">
            <a:avLst/>
          </a:prstGeom>
          <a:noFill/>
        </p:spPr>
        <p:txBody>
          <a:bodyPr wrap="square" rtlCol="0" anchor="ctr" anchorCtr="0">
            <a:spAutoFit/>
          </a:bodyPr>
          <a:lstStyle/>
          <a:p>
            <a:pPr algn="r"/>
            <a:r>
              <a:rPr lang="en-US" sz="2800" b="1" dirty="0" smtClean="0">
                <a:solidFill>
                  <a:schemeClr val="tx2"/>
                </a:solidFill>
                <a:latin typeface="Fira Sans" panose="020B0503050000020004" pitchFamily="34" charset="0"/>
                <a:ea typeface="League Spartan" charset="0"/>
                <a:cs typeface="Poppins" pitchFamily="2" charset="77"/>
              </a:rPr>
              <a:t>Chop, slice and mash </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Specific tools are used for particular purposes. For example, scissors are used for cutting and glue is used for sticking</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importance of a product may be that it fulfils its goals and performs a useful purpose </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Using non-standard measures is a way of measuring that does not involve reading scales. For example, weight may be measured using a balance scale and lumps of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plasticine</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Lengths may be measured in the number of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handspans</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or pencils laid end to end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94772" y="3969608"/>
            <a:ext cx="6689219" cy="1208132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Shade and shelter</a:t>
            </a:r>
            <a:endParaRPr lang="en-US" sz="2600" b="1" dirty="0" smtClean="0">
              <a:latin typeface="Fira Sans" panose="020B0503050000020004" pitchFamily="34" charset="0"/>
              <a:ea typeface="League Spartan" charset="0"/>
              <a:cs typeface="Poppins" pitchFamily="2" charset="77"/>
            </a:endParaRP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Design criteria are the explicit goals that a project must achieve</a:t>
            </a: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Different materials are suitable for different purposes, depending on their specific properties. For example glass is transparent, so is suitable for windows</a:t>
            </a: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Two products can be compared by looing at a set of criteria and scoring both products against each one</a:t>
            </a: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Everyday products are objects that are used routinely at home and school, such as a toothbrush, cup or pencil. All products are designed for a specific purpose </a:t>
            </a: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strength is a good quality piece of work. A weakness is an area that can be improved. </a:t>
            </a: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Rules are made to keep people safe from danger. Safety rules always include listening carefully and following instruction, using equipment only as and when directed, wearing protective clothing if needed and washing hands before touching food. </a:t>
            </a:r>
          </a:p>
          <a:p>
            <a:pPr marL="457200" indent="-457200" algn="l">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10071178" y="9468535"/>
            <a:ext cx="279244" cy="646331"/>
          </a:xfrm>
          <a:prstGeom prst="rect">
            <a:avLst/>
          </a:prstGeom>
        </p:spPr>
        <p:txBody>
          <a:bodyPr wrap="none">
            <a:spAutoFit/>
          </a:bodyPr>
          <a:lstStyle/>
          <a:p>
            <a:r>
              <a:rPr lang="en-US" b="1" dirty="0">
                <a:solidFill>
                  <a:schemeClr val="tx2"/>
                </a:solidFill>
                <a:latin typeface="Fira Sans" panose="020B0503050000020004" pitchFamily="34" charset="0"/>
                <a:ea typeface="League Spartan" charset="0"/>
                <a:cs typeface="Poppins" pitchFamily="2" charset="77"/>
              </a:rPr>
              <a:t> </a:t>
            </a:r>
            <a:endParaRPr lang="en-GB" dirty="0"/>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5943407" y="3930225"/>
            <a:ext cx="6777577" cy="167847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Taxi</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An axle is a rod or spindle that passes through the </a:t>
            </a:r>
            <a:r>
              <a:rPr lang="en-US" dirty="0" err="1" smtClean="0">
                <a:latin typeface="Fira Sans" panose="020B0503050000020004" pitchFamily="34" charset="0"/>
                <a:ea typeface="League Spartan" charset="0"/>
                <a:cs typeface="Poppins" pitchFamily="2" charset="77"/>
              </a:rPr>
              <a:t>centre</a:t>
            </a:r>
            <a:r>
              <a:rPr lang="en-US" dirty="0" smtClean="0">
                <a:latin typeface="Fira Sans" panose="020B0503050000020004" pitchFamily="34" charset="0"/>
                <a:ea typeface="League Spartan" charset="0"/>
                <a:cs typeface="Poppins" pitchFamily="2" charset="77"/>
              </a:rPr>
              <a:t> of a wheel to connect two wheels</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9178039" y="727192"/>
            <a:ext cx="13422468" cy="321735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Funny faces and fabulous features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Scissors are used to cut fabrics. Glue and simple stitches, such as running stitch, can be used to join fabrics. Running stitch is made by passing a needle in and out of fabric at an even distance</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Fabric can be decorated using materials and small objects, such as buttons and sequins. Decorations can be attached to the fabric by gluing, stapling or tying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943599" y="213488"/>
            <a:ext cx="9367545"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90325" y="176558"/>
            <a:ext cx="12541303" cy="27680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Movers and shakers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Different tools have characteristics that can make them suitable for specific purposes. For example, scissors are used for cutting paper because they have sharp, metal blades that can cut through thin materials</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15107664" y="599939"/>
            <a:ext cx="8571607" cy="129430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Remarkable recipes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Ideas can be communicated in a variety of ways, including written work, drawings and diagrams, modelling, speaking and using information and communication technology</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Some ingredients need to be prepared before they can be cooked and eaten. There are many ways to prepare ingredients: peeling skins using a peeler, grating hard ingredients like cheese or chocolate, chopping vegetables like onions and slicing food like bread and apples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Many key individuals have helped to shape the world. These include engineers, scientists, designers, inventors and other people in important roles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healthy diet should include meat or fish, starchy foods, dairy, some fat and plenty of fruit and vegetables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Food comes from two main sources: animals and plants. Cows provide beef, sheep provide lamb and pigs provide pork, ham and bacon.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Poulty</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include geese, chickens and turkeys. Examples of fish include cod, salmon and shellfish. Milk comes mainly from cows but also goats and sheep. Most eggs come from chickens. Honey is made by bees. Fruit and vegetables come from plants. Oils are made from parts of plants. Sugar is made from plants called sugar cane and sugar beet. Plants also give us nuts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Hygiene rules include washing hands, cleaning surfaces, tying long hair back and storing food appropriately and wiping up spills</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529272" y="1632470"/>
            <a:ext cx="12574938" cy="27680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Structures can be made stronger, stiffer and more stable by using cardboard rather than paper and triangular shapes rather than squares. A broader base will also make a structure more stable.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91238" y="4662344"/>
            <a:ext cx="6098280" cy="423302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Properties of components and materials determine how they can and cannot be used. For example, plastic is shiny and strong but it can be difficult to paint </a:t>
            </a: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67489" y="2951213"/>
            <a:ext cx="8168900" cy="330969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Beach hut</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Finished products can be compared with design criteria to see how closely they match. Improvements can then be planned</a:t>
            </a:r>
          </a:p>
          <a:p>
            <a:pPr marL="457200" indent="-457200" algn="r">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30709" y="7247822"/>
            <a:ext cx="6098280" cy="824642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Cut, stitch and join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running stitch is a basic stitch that is used to join fabric. It is made by passing a needle in and out of fabric at an even distance.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Embellishment is a decorative details or feature added to something to make it more attractive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Products can be compared by looking at particular characteristics of each and deciding which is better suited to the purpose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Products can be improved in different ways, such as making them easier to use, more hardwearing or more attractive  </a:t>
            </a: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8414729" y="9621118"/>
            <a:ext cx="4520050" cy="51563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Push and pull</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mechanism is a device that takes one type of motion or force and produces a different one. A mechanism makes a job easier to do. They include sliders, levers, linkages, gears, pulleys and cams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93384" y="0"/>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211138"/>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341503" y="49397"/>
            <a:ext cx="6454993" cy="1273996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Cook well, </a:t>
            </a:r>
            <a:r>
              <a:rPr lang="en-US" sz="2800" b="1" dirty="0" err="1" smtClean="0">
                <a:latin typeface="Fira Sans" panose="020B0503050000020004" pitchFamily="34" charset="0"/>
                <a:ea typeface="League Spartan" charset="0"/>
                <a:cs typeface="Poppins" pitchFamily="2" charset="77"/>
              </a:rPr>
              <a:t>Eatwell</a:t>
            </a:r>
            <a:endParaRPr lang="en-US" sz="32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Asking questions can help others to evaluate their products, such as asking them whether the selected materials achieved the purpose of the model</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Key inventions in design and technology have changed the way people live</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These are five main food groups that should be eaten regularly as part of a balanced diet: fruit and vegetables, carbohydrates, proteins, dairy and alternatives and fats. Food high in fat, salt and sugar should only be eaten occasionally</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Preparation techniques for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savoury</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dishes include peeling, chopping, deseeding, slicing, dicing, grating, mixing and skinning</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types of food that will grow in a particular area depend on a range of factors, such as the rainfall, climate and soil type. For example, many crops such as potatoes, are grown in the south-east of England. Wheat, barley and vegetables grow well in the east of England</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Electrical appliances must only be used under the supervision of an adult. Safety rules must also be followed when using electricity: fingers and other objects must nor be put into electrical outlets, anything with a cord or plug should never be used around water and a plug should never be pulled out by its cord </a:t>
            </a:r>
          </a:p>
          <a:p>
            <a:pPr marL="457200" indent="-457200" algn="r">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6011972" y="8193164"/>
            <a:ext cx="7073241" cy="45961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Beautiful botanicals </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loom is a piece of equipment that is used to making fabric by weaving wool or thread. Weaving involves interlacing pieces of thread or yarn.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loom weaving is apiece of fabric that has been woven on a loom by interlacing threads. An embellishment is a decorative detail or feature, such as a silk flower, tassel or bow added to something to make it more attractive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5607289" y="103015"/>
            <a:ext cx="8548111" cy="644285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Make it move </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Specific tools can be used for cutting, such as saws. Wood can be joined using glue, nails, staples or a combination of these. Safety rules must be followed to prevent injury from sharp blades. These include using a bench hook to keep the wood still, using a junior hacksaw with a pistol grip and working under adult supervision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Particular products have been designed for specific tasks, such as nail clippers, the spinning top and the cool box</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Levers consist of a rigid bar that rotates around a fixed point, called a fulcrum. They reduce the amount of work needed to life a heavy object. Sliders move from side to side or up and down, and are often used to make moving parts in books. Axles are shafts on which wheels can rotate to make a moving vehicle. Cams are devices that can convert circular motion into up and down motion </a:t>
            </a: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8461185" y="225607"/>
            <a:ext cx="6787051" cy="413453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Greenhouse</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Design criteria are the exact goals a project must achieve to be successful. These criteria might include the product’s use, appearance, cost and target user</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Materials for a specific task must be selected on the basis of their properties. These include physical properties as well as availability and cost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588510" y="49110"/>
            <a:ext cx="9722634"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79356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838998" y="876887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5426818" y="215715"/>
            <a:ext cx="8629458" cy="76739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Fresh food, good food</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 prototype is a mock-up of a design that will look like the finished product but may not be full sized or made of the same materials. Shell and frame structures can be strengthened by gluing several layers of card together, using triangular shapes, adding diagonal support struts and using ‘</a:t>
            </a:r>
            <a:r>
              <a:rPr lang="en-US" dirty="0" err="1" smtClean="0">
                <a:latin typeface="Fira Sans" panose="020B0503050000020004" pitchFamily="34" charset="0"/>
                <a:ea typeface="League Spartan" charset="0"/>
                <a:cs typeface="Poppins" pitchFamily="2" charset="77"/>
              </a:rPr>
              <a:t>Jinks</a:t>
            </a:r>
            <a:r>
              <a:rPr lang="en-US" dirty="0" smtClean="0">
                <a:latin typeface="Fira Sans" panose="020B0503050000020004" pitchFamily="34" charset="0"/>
                <a:ea typeface="League Spartan" charset="0"/>
                <a:cs typeface="Poppins" pitchFamily="2" charset="77"/>
              </a:rPr>
              <a:t>’ corners</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Healthy snacks include fruit, vegetables, nuts etc. A healthy packed lunch might include brown bread sandwiches, egg, fruit </a:t>
            </a:r>
            <a:r>
              <a:rPr lang="en-US" dirty="0" err="1" smtClean="0">
                <a:latin typeface="Fira Sans" panose="020B0503050000020004" pitchFamily="34" charset="0"/>
                <a:ea typeface="League Spartan" charset="0"/>
                <a:cs typeface="Poppins" pitchFamily="2" charset="77"/>
              </a:rPr>
              <a:t>etc</a:t>
            </a:r>
            <a:endParaRPr lang="en-US" dirty="0" smtClean="0">
              <a:latin typeface="Fira Sans" panose="020B0503050000020004" pitchFamily="34" charset="0"/>
              <a:ea typeface="League Spartan" charset="0"/>
              <a:cs typeface="Poppins" pitchFamily="2" charset="77"/>
            </a:endParaRP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Cooking techniques include baking, boiling, frying, grilling and roasting</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Some areas of the world have conditions suited to growing certain crops (coffee in Peru) </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Chemicals are used in the home everyday. They include cleaning products. Most chemical products contain a hazard symbol. Safety precautions should be followed. </a:t>
            </a:r>
          </a:p>
          <a:p>
            <a:pPr marL="342900" indent="-3429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48442" y="64028"/>
            <a:ext cx="12552697" cy="21401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Warp and weft</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Different materials and components have a range of properties making them suitable for different tasks. It is important to select the correct materials or component for the specific purpose, depending on the design criteria. Recipe ingredients have different tastes and appearances. They look and taste better and are cheaper when they are in season</a:t>
            </a: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429922" y="2488737"/>
            <a:ext cx="12552697" cy="167847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Misty mountain, winding river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Design features are the aspects of a product’s design that the designer would like to </a:t>
            </a:r>
            <a:r>
              <a:rPr lang="en-US" dirty="0" err="1" smtClean="0">
                <a:solidFill>
                  <a:schemeClr val="tx1"/>
                </a:solidFill>
                <a:latin typeface="Fira Sans Light" panose="020B0403050000020004" pitchFamily="34" charset="0"/>
                <a:ea typeface="League Spartan" charset="0"/>
                <a:cs typeface="Poppins" pitchFamily="2" charset="77"/>
              </a:rPr>
              <a:t>emphasise</a:t>
            </a:r>
            <a:r>
              <a:rPr lang="en-US" dirty="0" smtClean="0">
                <a:solidFill>
                  <a:schemeClr val="tx1"/>
                </a:solidFill>
                <a:latin typeface="Fira Sans Light" panose="020B0403050000020004" pitchFamily="34" charset="0"/>
                <a:ea typeface="League Spartan" charset="0"/>
                <a:cs typeface="Poppins" pitchFamily="2" charset="77"/>
              </a:rPr>
              <a:t>, such as the use of a particular materials or feature that makes the product easier to use or more durable </a:t>
            </a:r>
            <a:endParaRPr lang="en-US" dirty="0">
              <a:solidFill>
                <a:schemeClr val="tx1"/>
              </a:solidFill>
              <a:latin typeface="Fira Sans Light" panose="020B0403050000020004" pitchFamily="34" charset="0"/>
              <a:ea typeface="League Spartan" charset="0"/>
              <a:cs typeface="Poppins" pitchFamily="2" charset="77"/>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19849" y="4094846"/>
            <a:ext cx="5642301" cy="1104103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Functional and fancy fabrics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Annotated sketches and exploded diagrams show specific parts of a design, highlight sections or show functions. They communicate ideas in a visual, detailed way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Useful tools for cutting include scissors, craft knifes, junior hacksaws with pistol grip and bench hooks. Useful tools for joining include glue guns. Tools should only be used with adults supervision and safety rules must be followed</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 hem runs along the edge of a piece of cloth or clothing. It is made by turning under a raw edge and sewing to give a neat and quality finish.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Block printing techniques and fabric paint are used to create decorative, repeated patterns on fabrics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Significant designers and inventors can shape the world </a:t>
            </a:r>
          </a:p>
          <a:p>
            <a:pPr algn="l">
              <a:lnSpc>
                <a:spcPts val="3600"/>
              </a:lnSpc>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League Spartan" charset="0"/>
              <a:cs typeface="Poppins" pitchFamily="2" charset="77"/>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5142596" y="6809791"/>
            <a:ext cx="9470510" cy="260180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Tomb builders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Mechanisms can be useful to add functionality to a model. For example, sliders and levers can be used in moving pictures, storybooks or simple puppets; linkages in moving vehicles or puppets, gears in motorized vehicles or spinning toys, pulleys in cable cars or transport systems and cams in 3D moving toys or pictures </a:t>
            </a:r>
            <a:endParaRPr lang="en-US" dirty="0">
              <a:solidFill>
                <a:schemeClr val="tx1"/>
              </a:solidFill>
              <a:latin typeface="Fira Sans Light" panose="020B0403050000020004" pitchFamily="34" charset="0"/>
              <a:ea typeface="League Spartan" charset="0"/>
              <a:cs typeface="Poppins" pitchFamily="2" charset="77"/>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7837143" y="9670602"/>
            <a:ext cx="16050777" cy="47562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Electrical circuits and conductors</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A comparison table can be used to compare products by listing specific criteria on which each product can be judges or scored </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Evaluations can be done by considering whether the product does what it was designed to do, whether it has an attractive appearance, what changes were made during the making process and why the changes were made. Evaluation also includes suggesting improvements and explaining why they should be </a:t>
            </a:r>
            <a:r>
              <a:rPr lang="en-US" dirty="0" smtClean="0">
                <a:solidFill>
                  <a:schemeClr val="tx1"/>
                </a:solidFill>
                <a:latin typeface="Fira Sans Light" panose="020B0403050000020004" pitchFamily="34" charset="0"/>
                <a:ea typeface="League Spartan" charset="0"/>
                <a:cs typeface="Poppins" pitchFamily="2" charset="77"/>
              </a:rPr>
              <a:t>made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Components can be added to circuits to achieve a particular goal. These include bulbs for lighthouses and torches, buzzers for burglar alarms and electrical games, motors for fairground rides and motorized vehicles and switches for televisions and lights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Remote control is controlling of a machine or activity from a distance. Computers can be used to remotely control a device, such as a light, speaker or buzzer </a:t>
            </a:r>
            <a:endParaRPr lang="en-US" dirty="0">
              <a:solidFill>
                <a:schemeClr val="tx1"/>
              </a:solidFill>
              <a:latin typeface="Fira Sans Light" panose="020B0403050000020004" pitchFamily="34" charset="0"/>
              <a:ea typeface="League Spartan" charset="0"/>
              <a:cs typeface="Poppins" pitchFamily="2" charset="77"/>
            </a:endParaRPr>
          </a:p>
          <a:p>
            <a:pPr algn="l">
              <a:lnSpc>
                <a:spcPts val="3600"/>
              </a:lnSpc>
            </a:pPr>
            <a:endParaRPr lang="en-US" sz="2800" b="1" dirty="0" smtClean="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220034" y="362631"/>
            <a:ext cx="6376800" cy="1414958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Moving mechanisms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There are many rules for using tools safely and these may vary depending on the tools being used. For example, someone using a chisel should chip or cut with the cutting edge pointing away from their body. All tools should be cleaned and put away after use, and not used if loose or cracked</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 focus group is a small group of people whose reactions and opinions about a product are taken and studied. Evaluations can be made by asking product users a selection of questions to obtain data on how the product has met its design criteria</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Various methods can be used to support a framework. These include cross braces, guy ropes and diagonal struts. Frameworks can be built using </a:t>
            </a:r>
            <a:r>
              <a:rPr lang="en-US" dirty="0" err="1" smtClean="0">
                <a:solidFill>
                  <a:schemeClr val="tx1"/>
                </a:solidFill>
                <a:latin typeface="Fira Sans Light" panose="020B0403050000020004" pitchFamily="34" charset="0"/>
                <a:ea typeface="League Spartan" charset="0"/>
                <a:cs typeface="Poppins" pitchFamily="2" charset="77"/>
              </a:rPr>
              <a:t>lolly</a:t>
            </a:r>
            <a:r>
              <a:rPr lang="en-US" dirty="0" smtClean="0">
                <a:solidFill>
                  <a:schemeClr val="tx1"/>
                </a:solidFill>
                <a:latin typeface="Fira Sans Light" panose="020B0403050000020004" pitchFamily="34" charset="0"/>
                <a:ea typeface="League Spartan" charset="0"/>
                <a:cs typeface="Poppins" pitchFamily="2" charset="77"/>
              </a:rPr>
              <a:t> sticks, skewers and bamboo canes.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Pneumatic systems use energy that is stored in compressed air to do work, such as inflating a balloon to open a model monster’s mouth. These can be achieved using syringes and plastic tubing</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Safety features are often incorporated into products that might cause harm. Some examples include the child-safety caps on medicine bottles, seatbelts, covers for electrical sockets </a:t>
            </a:r>
            <a:r>
              <a:rPr lang="en-US" dirty="0" err="1" smtClean="0">
                <a:solidFill>
                  <a:schemeClr val="tx1"/>
                </a:solidFill>
                <a:latin typeface="Fira Sans Light" panose="020B0403050000020004" pitchFamily="34" charset="0"/>
                <a:ea typeface="League Spartan" charset="0"/>
                <a:cs typeface="Poppins" pitchFamily="2" charset="77"/>
              </a:rPr>
              <a:t>etc</a:t>
            </a:r>
            <a:r>
              <a:rPr lang="en-US" dirty="0" smtClean="0">
                <a:solidFill>
                  <a:schemeClr val="tx1"/>
                </a:solidFill>
                <a:latin typeface="Fira Sans Light" panose="020B0403050000020004" pitchFamily="34" charset="0"/>
                <a:ea typeface="League Spartan" charset="0"/>
                <a:cs typeface="Poppins" pitchFamily="2" charset="77"/>
              </a:rPr>
              <a:t> </a:t>
            </a: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Testing a product against the design criteria will highlight anything that needs improvement or redesign. Changes are often made to a design during manufacture</a:t>
            </a: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6945886" y="9668237"/>
            <a:ext cx="5998200" cy="56057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Sow, grow and farm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Seasonality is the time of year when the harvest or flavor of food is at its best. Buying seasonal food is beneficial for many reasons; the food tastes better, it is fresher because it hasn’t been transported thousands of miles, the nutritional value is higher, the carbon footprint is lower, it supports local growers and is usually cheaper </a:t>
            </a:r>
            <a:endParaRPr lang="en-US" dirty="0">
              <a:latin typeface="Fira Sans" panose="020B0503050000020004" pitchFamily="34" charset="0"/>
              <a:ea typeface="League Spartan" charset="0"/>
              <a:cs typeface="Poppins" pitchFamily="2" charset="77"/>
            </a:endParaRPr>
          </a:p>
          <a:p>
            <a:pPr algn="r">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13449357" y="362631"/>
            <a:ext cx="9476366" cy="322351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Properties and changes of materials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Electrical circuits can be controlled by a simple on/off switch, or by a variable resistor that can adjust the size of the current in the circuit. Real-life examples are a dimmer switch for lights or volume control</a:t>
            </a: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8328488" y="82396"/>
            <a:ext cx="4542629" cy="72122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Eat the seasons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 balanced diet gives your body all the nutrients it needs to function correctly. This means eating a wide variety of food in the correct proportions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Sweet dishes are usually desserts. </a:t>
            </a:r>
            <a:r>
              <a:rPr lang="en-US" dirty="0" err="1" smtClean="0">
                <a:solidFill>
                  <a:schemeClr val="tx1"/>
                </a:solidFill>
                <a:latin typeface="Fira Sans Light" panose="020B0403050000020004" pitchFamily="34" charset="0"/>
                <a:ea typeface="League Spartan" charset="0"/>
                <a:cs typeface="Poppins" pitchFamily="2" charset="77"/>
              </a:rPr>
              <a:t>Savoury</a:t>
            </a:r>
            <a:r>
              <a:rPr lang="en-US" dirty="0" smtClean="0">
                <a:solidFill>
                  <a:schemeClr val="tx1"/>
                </a:solidFill>
                <a:latin typeface="Fira Sans Light" panose="020B0403050000020004" pitchFamily="34" charset="0"/>
                <a:ea typeface="League Spartan" charset="0"/>
                <a:cs typeface="Poppins" pitchFamily="2" charset="77"/>
              </a:rPr>
              <a:t> dishes usually have a salty or spicy </a:t>
            </a:r>
            <a:r>
              <a:rPr lang="en-US" dirty="0" err="1" smtClean="0">
                <a:solidFill>
                  <a:schemeClr val="tx1"/>
                </a:solidFill>
                <a:latin typeface="Fira Sans Light" panose="020B0403050000020004" pitchFamily="34" charset="0"/>
                <a:ea typeface="League Spartan" charset="0"/>
                <a:cs typeface="Poppins" pitchFamily="2" charset="77"/>
              </a:rPr>
              <a:t>flavour</a:t>
            </a: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15167451" y="2552226"/>
            <a:ext cx="8533941" cy="47562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Mixed media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Applique is a technique where pieces of material are attached to another material by stitching or gluing</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 collage is artwork made by sticking materials, such as scraps of paper or fabric, onto a background. A mixed media collage is made using various materials and media, such as ink and paint </a:t>
            </a: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104" name="Subtitle 2">
            <a:extLst>
              <a:ext uri="{FF2B5EF4-FFF2-40B4-BE49-F238E27FC236}">
                <a16:creationId xmlns:a16="http://schemas.microsoft.com/office/drawing/2014/main" id="{4EC94491-6539-F941-898A-4BB887977E4E}"/>
              </a:ext>
            </a:extLst>
          </p:cNvPr>
          <p:cNvSpPr txBox="1">
            <a:spLocks/>
          </p:cNvSpPr>
          <p:nvPr/>
        </p:nvSpPr>
        <p:spPr>
          <a:xfrm>
            <a:off x="15052084" y="5603099"/>
            <a:ext cx="9075036" cy="806176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Architecture</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 pattern is a drawing or shape used to guide how to make something. There are many different computer-aided design packages for designing products </a:t>
            </a: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Materials should be cut and combined with precision. For example, pieces of fabric could be cut with sharp scissors and sewn together using a variety of stitching techniques</a:t>
            </a:r>
          </a:p>
          <a:p>
            <a:pPr marL="457200" indent="-457200" algn="r">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Culture is the language, inventions, ideas and art of a group </a:t>
            </a:r>
            <a:r>
              <a:rPr lang="en-US" dirty="0" smtClean="0">
                <a:solidFill>
                  <a:schemeClr val="tx1"/>
                </a:solidFill>
                <a:latin typeface="Fira Sans Light" panose="020B0403050000020004" pitchFamily="34" charset="0"/>
                <a:ea typeface="League Spartan" charset="0"/>
                <a:cs typeface="Poppins" pitchFamily="2" charset="77"/>
              </a:rPr>
              <a:t>of people</a:t>
            </a:r>
            <a:r>
              <a:rPr lang="en-US" dirty="0">
                <a:solidFill>
                  <a:schemeClr val="tx1"/>
                </a:solidFill>
                <a:latin typeface="Fira Sans Light" panose="020B0403050000020004" pitchFamily="34" charset="0"/>
                <a:ea typeface="League Spartan" charset="0"/>
                <a:cs typeface="Poppins" pitchFamily="2" charset="77"/>
              </a:rPr>
              <a:t>. A society is all the people in a community or group. Culture affects the design of some products. For example, knifes and forks are used in the western world, chopsticks are used in China and Japan. The design of products needs to take into account the culture of the target audience. </a:t>
            </a:r>
            <a:r>
              <a:rPr lang="en-US" dirty="0" err="1">
                <a:solidFill>
                  <a:schemeClr val="tx1"/>
                </a:solidFill>
                <a:latin typeface="Fira Sans Light" panose="020B0403050000020004" pitchFamily="34" charset="0"/>
                <a:ea typeface="League Spartan" charset="0"/>
                <a:cs typeface="Poppins" pitchFamily="2" charset="77"/>
              </a:rPr>
              <a:t>E.g</a:t>
            </a:r>
            <a:r>
              <a:rPr lang="en-US" dirty="0">
                <a:solidFill>
                  <a:schemeClr val="tx1"/>
                </a:solidFill>
                <a:latin typeface="Fira Sans Light" panose="020B0403050000020004" pitchFamily="34" charset="0"/>
                <a:ea typeface="League Spartan" charset="0"/>
                <a:cs typeface="Poppins" pitchFamily="2" charset="77"/>
              </a:rPr>
              <a:t> </a:t>
            </a:r>
            <a:r>
              <a:rPr lang="en-US" dirty="0" err="1">
                <a:solidFill>
                  <a:schemeClr val="tx1"/>
                </a:solidFill>
                <a:latin typeface="Fira Sans Light" panose="020B0403050000020004" pitchFamily="34" charset="0"/>
                <a:ea typeface="League Spartan" charset="0"/>
                <a:cs typeface="Poppins" pitchFamily="2" charset="77"/>
              </a:rPr>
              <a:t>colours</a:t>
            </a:r>
            <a:r>
              <a:rPr lang="en-US" dirty="0">
                <a:solidFill>
                  <a:schemeClr val="tx1"/>
                </a:solidFill>
                <a:latin typeface="Fira Sans Light" panose="020B0403050000020004" pitchFamily="34" charset="0"/>
                <a:ea typeface="League Spartan" charset="0"/>
                <a:cs typeface="Poppins" pitchFamily="2" charset="77"/>
              </a:rPr>
              <a:t> mean different things in different cultures</a:t>
            </a:r>
          </a:p>
          <a:p>
            <a:pPr marL="342900" indent="-3429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Many new designs and inventions influenced society. For example, </a:t>
            </a:r>
            <a:r>
              <a:rPr lang="en-US" dirty="0" err="1" smtClean="0">
                <a:solidFill>
                  <a:schemeClr val="tx1"/>
                </a:solidFill>
                <a:latin typeface="Fira Sans Light" panose="020B0403050000020004" pitchFamily="34" charset="0"/>
                <a:ea typeface="League Spartan" charset="0"/>
                <a:cs typeface="Poppins" pitchFamily="2" charset="77"/>
              </a:rPr>
              <a:t>labour-saving</a:t>
            </a:r>
            <a:r>
              <a:rPr lang="en-US" dirty="0" smtClean="0">
                <a:solidFill>
                  <a:schemeClr val="tx1"/>
                </a:solidFill>
                <a:latin typeface="Fira Sans Light" panose="020B0403050000020004" pitchFamily="34" charset="0"/>
                <a:ea typeface="League Spartan" charset="0"/>
                <a:cs typeface="Poppins" pitchFamily="2" charset="77"/>
              </a:rPr>
              <a:t> devices in the home reduced amount of housework, which was traditionally done by women, enabling them to have jobs </a:t>
            </a:r>
            <a:endParaRPr lang="en-US" dirty="0">
              <a:solidFill>
                <a:schemeClr val="tx1"/>
              </a:solidFill>
              <a:latin typeface="Fira Sans Light" panose="020B0403050000020004" pitchFamily="34" charset="0"/>
              <a:ea typeface="League Spartan" charset="0"/>
              <a:cs typeface="Poppins" pitchFamily="2" charset="77"/>
            </a:endParaRPr>
          </a:p>
          <a:p>
            <a:pPr algn="r">
              <a:lnSpc>
                <a:spcPts val="3600"/>
              </a:lnSpc>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7326202" y="-73941"/>
            <a:ext cx="7930750" cy="13977419"/>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9331614" y="4289810"/>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575214" y="9976485"/>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2177610" y="885927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9474" y="71931"/>
            <a:ext cx="13660815" cy="46700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Food for life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Eating a balanced diet is a positive lifestyle choice that should be sustained over time. Food that is high in fat, salt or sugar can still be eaten occasionally as part of a balanced diet</a:t>
            </a: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Ingredients can usually be bought at supermarkets, but specialist shops may stock different items. Greengrocers sell fruit and vegetables, butchers sell meat, fishmongers sell fresh fish and delicatessens sell unusual prepared foods as well as cold meats and cheeses</a:t>
            </a: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Organic produce is food that has been grown without the use of man-made </a:t>
            </a:r>
            <a:r>
              <a:rPr lang="en-US" dirty="0" err="1" smtClean="0">
                <a:latin typeface="Fira Sans Light" panose="020B0403050000020004" pitchFamily="34" charset="0"/>
                <a:ea typeface="Open Sans Light" panose="020B0306030504020204" pitchFamily="34" charset="0"/>
                <a:cs typeface="Open Sans Light" panose="020B0306030504020204" pitchFamily="34" charset="0"/>
              </a:rPr>
              <a:t>fertilisers</a:t>
            </a: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 pesticides, growth regulators or animal feed additives. Organic farmers use crop rotation, animal and plant manures, hand-weeding and biological pest control  </a:t>
            </a: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14970073" y="150857"/>
            <a:ext cx="7554345" cy="790171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Electrical circuits and components </a:t>
            </a: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Design criteria should cover the intended use of the product, age range targeted and final appearance. Ideas can be communicated in a range of ways, including through discussion, annotated sketches, cross-sectional and exploded diagrams, prototypes, pattern pieces and computer aided design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Design is an iterative process, meaning alterations and improvements are made continually throughout the manufacturing process. Evaluating a product while it’s being manufactured, and explaining these evaluations, can help to refine it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Computer programs can control electrical circuits that include a variety of components such as lamps, buzzers and motors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safety of the user has to be taken into account when designing a new product. Methods to help keep users safe include providing clear instructions, clear indication of the age range and safety features, warning symbols and electrical safety checks</a:t>
            </a: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47515" y="8715866"/>
            <a:ext cx="7436801" cy="605505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Engineer</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significance of a designer or inventor can be measured in various ways. Their work may benefit society in health, education etc. It nay enhance culture in different areas, such as fashion or computer games</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Strength can be added to a framework by using multiple </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layers. </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For example, corrugated cardboard can be placed with corrugations running alternately vertically and horizontally. Triangular shapes can be used instead of square shapes because they are more rigid. Frameworks can be further strengthened by adding an outer cover</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64069" y="4878210"/>
            <a:ext cx="7830813" cy="367286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Light theory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Computer monitoring uses sensors as a scientific tool to record information about environmental changes over time. Computer monitoring can also log data from sensors and record the resulting information in a table or graph </a:t>
            </a: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8967504" y="9082729"/>
            <a:ext cx="14768796" cy="588885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Make do and mend</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Precision is important in producing a polished, finished product. Correct selection of tools and careful measurement can ensure the parts fit together correctly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Pinning with dressmaker pins and tacking with quick, temporary stitches hold fabric together in preparation for and during sewing</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It is important to understand the characteristics of different materials to select the most appropriate material for a purpose. This might include flexibility, waterproofing, texture,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cost and availability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Fastenings hold apiece of clothing together. Types if fastening include zips, press studs, Velcro and buttons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Products and inventions can be compared using a range of criteria, such as impact on society, ease of use, appearance and value for money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People’s lives have been improved in countless ways due to new inventions and designs.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Eg</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the Morrison shelter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85398</TotalTime>
  <Words>3293</Words>
  <Application>Microsoft Office PowerPoint</Application>
  <PresentationFormat>Custom</PresentationFormat>
  <Paragraphs>189</Paragraphs>
  <Slides>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15211</cp:revision>
  <dcterms:created xsi:type="dcterms:W3CDTF">2014-11-12T21:47:38Z</dcterms:created>
  <dcterms:modified xsi:type="dcterms:W3CDTF">2022-06-15T09:37:32Z</dcterms:modified>
  <cp:category/>
</cp:coreProperties>
</file>