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20" r:id="rId2"/>
    <p:sldId id="3314" r:id="rId3"/>
    <p:sldId id="3315" r:id="rId4"/>
    <p:sldId id="3316" r:id="rId5"/>
    <p:sldId id="3317" r:id="rId6"/>
    <p:sldId id="3318" r:id="rId7"/>
    <p:sldId id="3319" r:id="rId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398" userDrawn="1">
          <p15:clr>
            <a:srgbClr val="A4A3A4"/>
          </p15:clr>
        </p15:guide>
        <p15:guide id="56" pos="9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78B3"/>
    <a:srgbClr val="2CB3EB"/>
    <a:srgbClr val="FC0D1B"/>
    <a:srgbClr val="FA7B87"/>
    <a:srgbClr val="FB4756"/>
    <a:srgbClr val="CA252D"/>
    <a:srgbClr val="FA4069"/>
    <a:srgbClr val="F63D93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50" autoAdjust="0"/>
    <p:restoredTop sz="95439" autoAdjust="0"/>
  </p:normalViewPr>
  <p:slideViewPr>
    <p:cSldViewPr snapToGrid="0" snapToObjects="1">
      <p:cViewPr varScale="1">
        <p:scale>
          <a:sx n="51" d="100"/>
          <a:sy n="51" d="100"/>
        </p:scale>
        <p:origin x="330" y="270"/>
      </p:cViewPr>
      <p:guideLst>
        <p:guide orient="horz" pos="480"/>
        <p:guide orient="horz" pos="8160"/>
        <p:guide pos="14398"/>
        <p:guide pos="95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Fira Sans Light" panose="020B040305000002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Fira Sans Light" panose="020B04030500000200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Fira Sans Light" panose="020B040305000002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Fira Sans Light" panose="020B04030500000200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38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492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24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77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248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738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93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63E8C5F1-B83D-344B-9AF9-42D755A77CDC}"/>
              </a:ext>
            </a:extLst>
          </p:cNvPr>
          <p:cNvSpPr/>
          <p:nvPr userDrawn="1"/>
        </p:nvSpPr>
        <p:spPr>
          <a:xfrm>
            <a:off x="22174494" y="12373805"/>
            <a:ext cx="817586" cy="817586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Fira Sans Light" panose="020B04030500000200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14FEE86-28D8-2B49-A496-80235725B73B}"/>
              </a:ext>
            </a:extLst>
          </p:cNvPr>
          <p:cNvSpPr/>
          <p:nvPr userDrawn="1"/>
        </p:nvSpPr>
        <p:spPr>
          <a:xfrm>
            <a:off x="22236348" y="12435659"/>
            <a:ext cx="693877" cy="6938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Fira Sans Light" panose="020B04030500000200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56FEFB-1B47-144A-92EC-F20F29E731C4}"/>
              </a:ext>
            </a:extLst>
          </p:cNvPr>
          <p:cNvSpPr txBox="1"/>
          <p:nvPr userDrawn="1"/>
        </p:nvSpPr>
        <p:spPr>
          <a:xfrm>
            <a:off x="22307409" y="12551764"/>
            <a:ext cx="551754" cy="461665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/>
            <a:fld id="{260E2A6B-A809-4840-BF14-8648BC0BDF87}" type="slidenum">
              <a:rPr lang="id-ID" sz="2400" b="0" i="0" smtClean="0">
                <a:solidFill>
                  <a:schemeClr val="accent1"/>
                </a:solidFill>
                <a:latin typeface="Fira Sans" panose="020B0503050000020004" pitchFamily="34" charset="0"/>
                <a:ea typeface="Roboto" panose="02000000000000000000" pitchFamily="2" charset="0"/>
                <a:cs typeface="Open Sans" charset="0"/>
              </a:rPr>
              <a:pPr algn="ctr"/>
              <a:t>‹#›</a:t>
            </a:fld>
            <a:endParaRPr lang="id-ID" sz="2800" b="0" i="0" dirty="0">
              <a:solidFill>
                <a:schemeClr val="accent1"/>
              </a:solidFill>
              <a:latin typeface="Fira Sans" panose="020B0503050000020004" pitchFamily="34" charset="0"/>
              <a:ea typeface="Roboto" panose="02000000000000000000" pitchFamily="2" charset="0"/>
              <a:cs typeface="Open Sans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6600" b="1" i="0" kern="1200">
          <a:solidFill>
            <a:schemeClr val="tx2"/>
          </a:solidFill>
          <a:latin typeface="Fira Sans" panose="020B0503050000020004" pitchFamily="34" charset="0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4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616" y="684218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YR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BA6416-F6CC-104C-9C63-9B9CBBA8CA02}"/>
              </a:ext>
            </a:extLst>
          </p:cNvPr>
          <p:cNvSpPr txBox="1"/>
          <p:nvPr/>
        </p:nvSpPr>
        <p:spPr>
          <a:xfrm>
            <a:off x="-1920842" y="45269"/>
            <a:ext cx="80269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Fira Sans" panose="020B0503050000020004" pitchFamily="34" charset="0"/>
              </a:rPr>
              <a:t>D&amp;T skills</a:t>
            </a:r>
            <a:endParaRPr lang="en-US" sz="6000" b="1" dirty="0">
              <a:solidFill>
                <a:schemeClr val="tx2"/>
              </a:solidFill>
              <a:latin typeface="Fira Sans" panose="020B05030500000200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679ED8B-8E74-8B47-8B43-EE78C8B308C2}"/>
              </a:ext>
            </a:extLst>
          </p:cNvPr>
          <p:cNvCxnSpPr/>
          <p:nvPr/>
        </p:nvCxnSpPr>
        <p:spPr>
          <a:xfrm>
            <a:off x="283356" y="939448"/>
            <a:ext cx="3736194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952" y="5390169"/>
            <a:ext cx="3715200" cy="231865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Starry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night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Winter Wonderland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460737" y="2876004"/>
            <a:ext cx="7604036" cy="231249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Me and my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community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Exploring Autumn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193460" y="6900867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Dangerous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dinosaurs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Puddles and Rainbows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570931" y="1816976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600" b="1" u="sng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Topics</a:t>
            </a:r>
            <a:endParaRPr lang="en-US" sz="3600" b="1" u="sng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307577" y="4308848"/>
            <a:ext cx="5663117" cy="177696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Once upon a time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Sparkle and Shine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-17408" y="8875620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Sunshine and Sunflowers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Shadows and Reflections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570931" y="10993677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Big Wide World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Splash 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534994" y="895239"/>
            <a:ext cx="6671175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600" b="1" u="sng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Skills</a:t>
            </a:r>
            <a:endParaRPr lang="en-US" sz="3600" b="1" u="sng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898092" y="2623771"/>
            <a:ext cx="7604036" cy="845571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Manipulate malleable materials into a variety of shapes and forms using their hands and other simple tools</a:t>
            </a: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Create collaboratively, share ideas and use a variety of resources to make products inspired by existing products, stories or their own ideas, interests or experiences </a:t>
            </a: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Construct simple structures and models using a range of materials</a:t>
            </a: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Cut, tear, fold and stick a range of papers and fabrics</a:t>
            </a: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Explore, build and play with a range of resources and construction kits with wheels and axels </a:t>
            </a: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920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365286" y="0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274642" y="4459245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6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32701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Y1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205255" y="153948"/>
            <a:ext cx="4996597" cy="383906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 </a:t>
            </a:r>
            <a:r>
              <a:rPr lang="en-US" sz="26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Childhood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Construct simple structures, models or other products using a range of materials </a:t>
            </a: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8719809" y="10001400"/>
            <a:ext cx="4370677" cy="37856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Funny faces and fabulous features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Cut and join textiles using glue and simple stitches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gluing, stapling or tying to decorate fabric including buttons and sequins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9628031" y="766387"/>
            <a:ext cx="6693185" cy="298543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Taxi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wheels and axles to make a simple moving model </a:t>
            </a: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Name and explore a range of everyday products and describe how they are used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440150" y="3783930"/>
            <a:ext cx="5754599" cy="864038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Shade and shelter</a:t>
            </a:r>
            <a:endParaRPr lang="en-US" sz="26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 design to meet simple design criteria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and use a range of materials, beginning to explain their choices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similarities and differences between two products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Talk about their own and each other’s work, identifying strengths or weaknesses and offering support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Follow the rules to keep safe during a practical task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16203912" y="3871725"/>
            <a:ext cx="6693185" cy="37856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Chop, slice and mash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the appropriate tool for a simple practical task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why a product is important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Measure and weigh food items using non-standard measures, such as spoons and cups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healthy ingredients for a fruit or vegetable salad</a:t>
            </a: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69037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943599" y="213488"/>
            <a:ext cx="9367545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Y2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565086" y="270549"/>
            <a:ext cx="7733063" cy="276800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Beach hut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Generate and communicate their ideas through a range of different methods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the appropriate tool for a task and explain their choice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574826" y="10397214"/>
            <a:ext cx="4568116" cy="214629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Coastline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Explore how a structure can be made stronger, stiffer and more stable 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90325" y="176558"/>
            <a:ext cx="12541303" cy="330969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Movers and shakers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the appropriate tool for a task and explain their choice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 appropriate comments and materials and suggest ways of manipulating them to achieve the desired effect 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30224" y="2958194"/>
            <a:ext cx="5555826" cy="778476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Remarkable recipes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Generate and communicate their ideas through a range of different methods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the appropriate tool for a task and explain their choice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 ingredients by peeling, grating, chopping and slicing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why a designer or inventor is important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how closely their finished products meet their design criteria and say what they could do better in the future 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630457" y="10427830"/>
            <a:ext cx="7485589" cy="222631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Push and pull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 range of mechanisms (levers, sliders, wheels and axles) in models or product)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7619696" y="6011260"/>
            <a:ext cx="5510125" cy="770474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Cut, stitch and join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different methods of joining fabrics, including glue and running stitch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Add simple, decorative embellishments, such as buttons, prints, sequins and applique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how an everyday product could be improved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why a designer or inventor is important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how closely their finished products meet their design criteria and say what they could do better in the future 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116046" y="3415742"/>
            <a:ext cx="7485589" cy="222631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Magnificent monarchs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 appropriate components and materials and suggest ways of manipulating them to achieve the desired effect </a:t>
            </a: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248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293384" y="0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274642" y="4459245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7"/>
            <a:ext cx="1531857" cy="1293278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211138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Y3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-190444" y="3401197"/>
            <a:ext cx="6304655" cy="673832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Cook well, </a:t>
            </a:r>
            <a:r>
              <a:rPr lang="en-US" sz="2800" b="1" dirty="0" err="1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Eatwell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Develop design criteria to inform a design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Suggest improvements to their products and describe how to implement them, beginning to take the views of others into account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how key events in design and technology have shaped the world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the main food groups (carbohydrates, protein, dairy, fruits and vegetables, fats and sugars)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 and cook a simple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savoury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dish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and name foods that are produced in different places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appliances safely with adult supervision  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792360" y="211138"/>
            <a:ext cx="7073241" cy="274953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Beautiful botanicals 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Cut and join wools, threads and other materials to a loom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Decorate a loom weaving using embellishments, such as natural or silk flowers, tassels and bows 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011972" y="6871901"/>
            <a:ext cx="6877845" cy="474392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Make it move 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tools safely for cutting and joining materials and components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 which materials will be needed for a task and explain why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how an existing product benefits the user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Suggest improvements to their products and describe how to implement them, beginning to take the views of others into account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721301" y="268528"/>
            <a:ext cx="6787051" cy="321120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Greenhouse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the similarities and differences between the work of two designers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shell or frame structures using diagonal struts to strengthen them 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44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588510" y="49110"/>
            <a:ext cx="9722634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79356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838998" y="8768878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Y4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406908" y="357279"/>
            <a:ext cx="7948392" cy="719998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Fresh food, good food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annotated sketches and exploded diagrams to test and communicate their ideas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Identify what has worked well and what aspects of their products could be improved, acting on their own suggestions and those of others when making improvements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Explain how and why a significant designer or inventor shaped the world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Prototype shell and frame structures, showing awareness of how to strengthen, stiffen and reinforce them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Design a healthy snack or packed lunch and explain why it is healthy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Identify and use a range of cooking techniques to prepare a simple meal or snack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Identify and name foods that are produced in different places in the UK and beyond  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78899" y="215715"/>
            <a:ext cx="12552697" cy="121681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Warp and weft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Choose from a range of materials, showing an understanding of their different characteristics 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31814" y="2222909"/>
            <a:ext cx="12552697" cy="121681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Misty mountain, winding river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Investigate and identify the design features of a familiar product 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061" y="4338060"/>
            <a:ext cx="5051189" cy="758778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Functional and fancy fabrics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Select, name and use tools with adult supervision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Hand sew a hem or seam using a running stitch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Create detailed decorative patterns on fabric using printing techniques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Create and complete a comparison table to compare two or more products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Investigate what has worked well and what aspects of their products could be improved, acting on their own suggestions and those of others when making improvements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147973" y="8541090"/>
            <a:ext cx="7284769" cy="167847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Tomb builders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Explore and use a range of mechanisms (levers, axles, cams, gears and pulleys) in models or products 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251778" y="9878926"/>
            <a:ext cx="7284769" cy="267567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Electrical circuits and conductors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Incorporate circuits that use a variety of components into models or puzzles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Write a program to control a physical device, such as light, speaker or buzzer 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1296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226273" y="49396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7156679" y="11012266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6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32701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Y5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54330" y="943751"/>
            <a:ext cx="5998200" cy="1127494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Moving mechanisms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Name and select increasingly appropriate tools for a task and use them safely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Select and combine materials with precision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Explain how the design of a product has been influenced by the culture or society in which it was designed or made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Survey users in a range of focus groups and compare results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Test and evaluate products against a detailed design specification and make adaptations as they develop the product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Build a framework using a range of materials to support mechanisms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Use mechanical systems in their products, such as pneumatics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Explain the functionality and purpose of safety features on a range of products 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6845677" y="9991986"/>
            <a:ext cx="5998200" cy="329738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Sow, grow and farm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Describe what seasonality means and explain some of the reasons why it is beneficial </a:t>
            </a: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927523" y="362631"/>
            <a:ext cx="5998200" cy="375904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Properties and changes of materials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Use electrical circuits of increasing complexity in their models or products, showing an understanding of control </a:t>
            </a: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635347" y="711891"/>
            <a:ext cx="5998200" cy="483010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Eat the seasons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Evaluate meals and consider if they contribute towards a balanced diet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Use an increasing range of preparation and cooking techniques to cook a sweet or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savoury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 dish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644212" y="3409435"/>
            <a:ext cx="5998200" cy="429457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Mixed media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Use applique to add decoration to a  product or artwork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Combine stitches and fabrics with imagination to create a mixed media collage </a:t>
            </a: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7492062" y="6746488"/>
            <a:ext cx="5998200" cy="575343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Architecture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Use pattern pieces and computer aided design packages to design a product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Select and combine materials with precision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Test and evaluate products against a detailed design specification and make adaptations as they develop the product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Describe the social influence of a significant designer or inventor 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15944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89341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6263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Y6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47741" y="413023"/>
            <a:ext cx="12542109" cy="442999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Food for life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 detailed comparative report about two or more products or inventions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Analyse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how an invention or product has significantly changed or improved people’s lives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Demonstrate modifications made to a product as a result of ongoing evaluation by themselves and to others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 a healthy daily diet, justifying why each meal contributes towards a balanced diet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Follow a recipe that requires a variety of techniques and source the necessary ingredients independently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how organic produce is grown  </a:t>
            </a: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33330" y="5535677"/>
            <a:ext cx="5082889" cy="697838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Electrical circuits and components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Develop design criteria for a functional and appealing product that is fit for purpose, communicating ideas clearly in a range of ways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Understand and use electrical circuits that incorporate a variety of components (switches, lamps, buzzers and motors) and use programming to control their products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 sensor to monitor an environmental variable such as temperature, sound or light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Demonstrate how their products take into account the safety of the user 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428535" y="1378294"/>
            <a:ext cx="7436801" cy="574112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Engineer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 the best material for a functional task, showing an understanding of their working characteristics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Demonstrate modifications made to a product as a result of ongoing evaluation by themselves and to others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 a detailed account of the significance of a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favourite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designer or inventor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the most appropriate materials and frameworks for different structures, explaining what makes them strong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728169" y="6542709"/>
            <a:ext cx="7436801" cy="274953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Light theory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 sensor to monitor an environmental variable, such as light, temperature or sound </a:t>
            </a: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719956" y="9915685"/>
            <a:ext cx="8825094" cy="428226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Make do and mend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Pin and tack fabrics in preparation for sewing and more complex pattern work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different methods of fastening for function and decoration, including press studs, Velcro and buttons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 detailed and comparative report about two or more products or inventions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4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TIFY - Mercury - Light">
      <a:dk1>
        <a:srgbClr val="3E3E3E"/>
      </a:dk1>
      <a:lt1>
        <a:srgbClr val="FFFFFF"/>
      </a:lt1>
      <a:dk2>
        <a:srgbClr val="1F1F1F"/>
      </a:dk2>
      <a:lt2>
        <a:srgbClr val="FFFFFF"/>
      </a:lt2>
      <a:accent1>
        <a:srgbClr val="2D3F63"/>
      </a:accent1>
      <a:accent2>
        <a:srgbClr val="179B98"/>
      </a:accent2>
      <a:accent3>
        <a:srgbClr val="713852"/>
      </a:accent3>
      <a:accent4>
        <a:srgbClr val="F57A7B"/>
      </a:accent4>
      <a:accent5>
        <a:srgbClr val="F8B2A2"/>
      </a:accent5>
      <a:accent6>
        <a:srgbClr val="606060"/>
      </a:accent6>
      <a:hlink>
        <a:srgbClr val="58ACC0"/>
      </a:hlink>
      <a:folHlink>
        <a:srgbClr val="315F6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85129</TotalTime>
  <Words>1552</Words>
  <Application>Microsoft Office PowerPoint</Application>
  <PresentationFormat>Custom</PresentationFormat>
  <Paragraphs>190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Fira Sans</vt:lpstr>
      <vt:lpstr>Fira Sans Light</vt:lpstr>
      <vt:lpstr>League Spartan</vt:lpstr>
      <vt:lpstr>Open Sans</vt:lpstr>
      <vt:lpstr>Open Sans Light</vt:lpstr>
      <vt:lpstr>Poppins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 Wade</dc:creator>
  <cp:keywords/>
  <dc:description/>
  <cp:lastModifiedBy>Mr.Davie</cp:lastModifiedBy>
  <cp:revision>15187</cp:revision>
  <dcterms:created xsi:type="dcterms:W3CDTF">2014-11-12T21:47:38Z</dcterms:created>
  <dcterms:modified xsi:type="dcterms:W3CDTF">2022-06-14T13:18:44Z</dcterms:modified>
  <cp:category/>
</cp:coreProperties>
</file>