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9"/>
  </p:notesMasterIdLst>
  <p:sldIdLst>
    <p:sldId id="3315" r:id="rId2"/>
    <p:sldId id="3314" r:id="rId3"/>
    <p:sldId id="3320" r:id="rId4"/>
    <p:sldId id="3316" r:id="rId5"/>
    <p:sldId id="3317" r:id="rId6"/>
    <p:sldId id="3318" r:id="rId7"/>
    <p:sldId id="3319" r:id="rId8"/>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3" orient="horz" pos="480" userDrawn="1">
          <p15:clr>
            <a:srgbClr val="A4A3A4"/>
          </p15:clr>
        </p15:guide>
        <p15:guide id="54" orient="horz" pos="8160" userDrawn="1">
          <p15:clr>
            <a:srgbClr val="A4A3A4"/>
          </p15:clr>
        </p15:guide>
        <p15:guide id="55" pos="14398" userDrawn="1">
          <p15:clr>
            <a:srgbClr val="A4A3A4"/>
          </p15:clr>
        </p15:guide>
        <p15:guide id="56" pos="9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78B3"/>
    <a:srgbClr val="2CB3EB"/>
    <a:srgbClr val="FC0D1B"/>
    <a:srgbClr val="FA7B87"/>
    <a:srgbClr val="FB4756"/>
    <a:srgbClr val="CA252D"/>
    <a:srgbClr val="FA4069"/>
    <a:srgbClr val="F63D93"/>
    <a:srgbClr val="6CB5E3"/>
    <a:srgbClr val="EE234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50" autoAdjust="0"/>
    <p:restoredTop sz="95439" autoAdjust="0"/>
  </p:normalViewPr>
  <p:slideViewPr>
    <p:cSldViewPr snapToGrid="0" snapToObjects="1">
      <p:cViewPr varScale="1">
        <p:scale>
          <a:sx n="51" d="100"/>
          <a:sy n="51" d="100"/>
        </p:scale>
        <p:origin x="330" y="324"/>
      </p:cViewPr>
      <p:guideLst>
        <p:guide orient="horz" pos="480"/>
        <p:guide orient="horz" pos="8160"/>
        <p:guide pos="14398"/>
        <p:guide pos="958"/>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Fira Sans Light" panose="020B04030500000200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Fira Sans Light" panose="020B0403050000020004" pitchFamily="34" charset="0"/>
              </a:defRPr>
            </a:lvl1pPr>
          </a:lstStyle>
          <a:p>
            <a:fld id="{EFC10EE1-B198-C942-8235-326C972CBB30}" type="datetimeFigureOut">
              <a:rPr lang="en-US" smtClean="0"/>
              <a:pPr/>
              <a:t>6/15/2022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Fira Sans Light" panose="020B04030500000200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Fira Sans Light" panose="020B0403050000020004"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Fira Sans Light" panose="020B0403050000020004" pitchFamily="34" charset="0"/>
        <a:ea typeface="+mn-ea"/>
        <a:cs typeface="+mn-cs"/>
      </a:defRPr>
    </a:lvl1pPr>
    <a:lvl2pPr marL="914217" algn="l" defTabSz="914217" rtl="0" eaLnBrk="1" latinLnBrk="0" hangingPunct="1">
      <a:defRPr sz="2400" b="0" i="0" kern="1200">
        <a:solidFill>
          <a:schemeClr val="tx1"/>
        </a:solidFill>
        <a:latin typeface="Fira Sans Light" panose="020B0403050000020004" pitchFamily="34" charset="0"/>
        <a:ea typeface="+mn-ea"/>
        <a:cs typeface="+mn-cs"/>
      </a:defRPr>
    </a:lvl2pPr>
    <a:lvl3pPr marL="1828434" algn="l" defTabSz="914217" rtl="0" eaLnBrk="1" latinLnBrk="0" hangingPunct="1">
      <a:defRPr sz="2400" b="0" i="0" kern="1200">
        <a:solidFill>
          <a:schemeClr val="tx1"/>
        </a:solidFill>
        <a:latin typeface="Fira Sans Light" panose="020B0403050000020004" pitchFamily="34" charset="0"/>
        <a:ea typeface="+mn-ea"/>
        <a:cs typeface="+mn-cs"/>
      </a:defRPr>
    </a:lvl3pPr>
    <a:lvl4pPr marL="2742651" algn="l" defTabSz="914217" rtl="0" eaLnBrk="1" latinLnBrk="0" hangingPunct="1">
      <a:defRPr sz="2400" b="0" i="0" kern="1200">
        <a:solidFill>
          <a:schemeClr val="tx1"/>
        </a:solidFill>
        <a:latin typeface="Fira Sans Light" panose="020B0403050000020004" pitchFamily="34" charset="0"/>
        <a:ea typeface="+mn-ea"/>
        <a:cs typeface="+mn-cs"/>
      </a:defRPr>
    </a:lvl4pPr>
    <a:lvl5pPr marL="3656868" algn="l" defTabSz="914217" rtl="0" eaLnBrk="1" latinLnBrk="0" hangingPunct="1">
      <a:defRPr sz="2400" b="0" i="0" kern="1200">
        <a:solidFill>
          <a:schemeClr val="tx1"/>
        </a:solidFill>
        <a:latin typeface="Fira Sans Light" panose="020B0403050000020004"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1</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2364247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2</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056492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3</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579144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4</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951100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5</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3857342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6</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4160397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151DEC-9DFC-624F-84C4-69715C6AF389}"/>
              </a:ext>
            </a:extLst>
          </p:cNvPr>
          <p:cNvSpPr>
            <a:spLocks noGrp="1" noChangeArrowheads="1"/>
          </p:cNvSpPr>
          <p:nvPr>
            <p:ph type="sldNum"/>
          </p:nvPr>
        </p:nvSpPr>
        <p:spPr>
          <a:ln/>
        </p:spPr>
        <p:txBody>
          <a:bodyPr/>
          <a:lstStyle/>
          <a:p>
            <a:fld id="{C6A7D092-7D10-A24B-AE8F-9570198F48A1}" type="slidenum">
              <a:rPr lang="en-US" altLang="en-US"/>
              <a:pPr/>
              <a:t>7</a:t>
            </a:fld>
            <a:endParaRPr lang="en-US" altLang="en-US"/>
          </a:p>
        </p:txBody>
      </p:sp>
      <p:sp>
        <p:nvSpPr>
          <p:cNvPr id="4097" name="Text Box 1">
            <a:extLst>
              <a:ext uri="{FF2B5EF4-FFF2-40B4-BE49-F238E27FC236}">
                <a16:creationId xmlns:a16="http://schemas.microsoft.com/office/drawing/2014/main" id="{804D98B6-9C5E-EA4A-A364-E3858030D8C9}"/>
              </a:ext>
            </a:extLst>
          </p:cNvPr>
          <p:cNvSpPr txBox="1">
            <a:spLocks noGrp="1" noRot="1" noChangeAspect="1" noChangeArrowheads="1"/>
          </p:cNvSpPr>
          <p:nvPr>
            <p:ph type="sldImg"/>
          </p:nvPr>
        </p:nvSpPr>
        <p:spPr bwMode="auto">
          <a:xfrm>
            <a:off x="534988" y="763588"/>
            <a:ext cx="6702425" cy="37719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Text Box 2">
            <a:extLst>
              <a:ext uri="{FF2B5EF4-FFF2-40B4-BE49-F238E27FC236}">
                <a16:creationId xmlns:a16="http://schemas.microsoft.com/office/drawing/2014/main" id="{35E0305B-720F-784C-B871-A318C13FCBAE}"/>
              </a:ext>
            </a:extLst>
          </p:cNvPr>
          <p:cNvSpPr txBox="1">
            <a:spLocks noGrp="1" noChangeArrowheads="1"/>
          </p:cNvSpPr>
          <p:nvPr>
            <p:ph type="body" idx="1"/>
          </p:nvPr>
        </p:nvSpPr>
        <p:spPr bwMode="auto">
          <a:xfrm>
            <a:off x="777875" y="4776788"/>
            <a:ext cx="6218238" cy="45259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extLst>
      <p:ext uri="{BB962C8B-B14F-4D97-AF65-F5344CB8AC3E}">
        <p14:creationId xmlns:p14="http://schemas.microsoft.com/office/powerpoint/2010/main" val="4258827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6116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63E8C5F1-B83D-344B-9AF9-42D755A77CDC}"/>
              </a:ext>
            </a:extLst>
          </p:cNvPr>
          <p:cNvSpPr/>
          <p:nvPr userDrawn="1"/>
        </p:nvSpPr>
        <p:spPr>
          <a:xfrm>
            <a:off x="22174494" y="12373805"/>
            <a:ext cx="817586" cy="817586"/>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Fira Sans Light" panose="020B0403050000020004" pitchFamily="34" charset="0"/>
            </a:endParaRPr>
          </a:p>
        </p:txBody>
      </p:sp>
      <p:sp>
        <p:nvSpPr>
          <p:cNvPr id="4" name="Oval 3">
            <a:extLst>
              <a:ext uri="{FF2B5EF4-FFF2-40B4-BE49-F238E27FC236}">
                <a16:creationId xmlns:a16="http://schemas.microsoft.com/office/drawing/2014/main" id="{C14FEE86-28D8-2B49-A496-80235725B73B}"/>
              </a:ext>
            </a:extLst>
          </p:cNvPr>
          <p:cNvSpPr/>
          <p:nvPr userDrawn="1"/>
        </p:nvSpPr>
        <p:spPr>
          <a:xfrm>
            <a:off x="22236348" y="12435659"/>
            <a:ext cx="693877" cy="69387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Fira Sans Light" panose="020B0403050000020004" pitchFamily="34" charset="0"/>
            </a:endParaRPr>
          </a:p>
        </p:txBody>
      </p:sp>
      <p:sp>
        <p:nvSpPr>
          <p:cNvPr id="8" name="TextBox 7">
            <a:extLst>
              <a:ext uri="{FF2B5EF4-FFF2-40B4-BE49-F238E27FC236}">
                <a16:creationId xmlns:a16="http://schemas.microsoft.com/office/drawing/2014/main" id="{7156FEFB-1B47-144A-92EC-F20F29E731C4}"/>
              </a:ext>
            </a:extLst>
          </p:cNvPr>
          <p:cNvSpPr txBox="1"/>
          <p:nvPr userDrawn="1"/>
        </p:nvSpPr>
        <p:spPr>
          <a:xfrm>
            <a:off x="22307409" y="12551764"/>
            <a:ext cx="551754" cy="461665"/>
          </a:xfrm>
          <a:prstGeom prst="rect">
            <a:avLst/>
          </a:prstGeom>
          <a:noFill/>
        </p:spPr>
        <p:txBody>
          <a:bodyPr wrap="none" lIns="91440" tIns="45720" rIns="91440" bIns="45720" rtlCol="0">
            <a:spAutoFit/>
          </a:bodyPr>
          <a:lstStyle/>
          <a:p>
            <a:pPr algn="ctr"/>
            <a:fld id="{260E2A6B-A809-4840-BF14-8648BC0BDF87}" type="slidenum">
              <a:rPr lang="id-ID" sz="2400" b="0" i="0" smtClean="0">
                <a:solidFill>
                  <a:schemeClr val="accent1"/>
                </a:solidFill>
                <a:latin typeface="Fira Sans" panose="020B0503050000020004" pitchFamily="34" charset="0"/>
                <a:ea typeface="Roboto" panose="02000000000000000000" pitchFamily="2" charset="0"/>
                <a:cs typeface="Open Sans" charset="0"/>
              </a:rPr>
              <a:pPr algn="ctr"/>
              <a:t>‹#›</a:t>
            </a:fld>
            <a:endParaRPr lang="id-ID" sz="2800" b="0" i="0" dirty="0">
              <a:solidFill>
                <a:schemeClr val="accent1"/>
              </a:solidFill>
              <a:latin typeface="Fira Sans" panose="020B0503050000020004" pitchFamily="34" charset="0"/>
              <a:ea typeface="Roboto" panose="02000000000000000000" pitchFamily="2" charset="0"/>
              <a:cs typeface="Open Sans" charset="0"/>
            </a:endParaRPr>
          </a:p>
        </p:txBody>
      </p:sp>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7" r:id="rId1"/>
  </p:sldLayoutIdLst>
  <p:hf hdr="0" ftr="0" dt="0"/>
  <p:txStyles>
    <p:titleStyle>
      <a:lvl1pPr algn="l" defTabSz="1828343" rtl="0" eaLnBrk="1" latinLnBrk="0" hangingPunct="1">
        <a:lnSpc>
          <a:spcPct val="90000"/>
        </a:lnSpc>
        <a:spcBef>
          <a:spcPct val="0"/>
        </a:spcBef>
        <a:buNone/>
        <a:defRPr sz="6600" b="1" i="0" kern="1200">
          <a:solidFill>
            <a:schemeClr val="tx2"/>
          </a:solidFill>
          <a:latin typeface="Fira Sans" panose="020B0503050000020004" pitchFamily="34" charset="0"/>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400" b="0" i="0" kern="1200">
          <a:solidFill>
            <a:schemeClr val="tx1"/>
          </a:solidFill>
          <a:latin typeface="Fira Sans Light" panose="020B0403050000020004"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400" b="0" i="0" kern="1200">
          <a:solidFill>
            <a:schemeClr val="tx1"/>
          </a:solidFill>
          <a:latin typeface="Fira Sans Light" panose="020B0403050000020004"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600" b="0" i="0" kern="1200">
          <a:solidFill>
            <a:schemeClr val="tx1"/>
          </a:solidFill>
          <a:latin typeface="Fira Sans Light" panose="020B0403050000020004"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200" b="0" i="0" kern="1200">
          <a:solidFill>
            <a:schemeClr val="tx1"/>
          </a:solidFill>
          <a:latin typeface="Fira Sans Light" panose="020B0403050000020004"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200" b="0" i="0" kern="1200">
          <a:solidFill>
            <a:schemeClr val="tx1"/>
          </a:solidFill>
          <a:latin typeface="Fira Sans Light" panose="020B0403050000020004"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269908" y="213488"/>
            <a:ext cx="10041237"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673565" y="897460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YR</a:t>
            </a:r>
            <a:endParaRPr lang="en-US" sz="6000" b="1" dirty="0">
              <a:solidFill>
                <a:schemeClr val="accent4"/>
              </a:solidFill>
              <a:latin typeface="Fira Sans" panose="020B0503050000020004" pitchFamily="34" charset="0"/>
            </a:endParaRPr>
          </a:p>
        </p:txBody>
      </p:sp>
      <p:sp>
        <p:nvSpPr>
          <p:cNvPr id="92" name="TextBox 91">
            <a:extLst>
              <a:ext uri="{FF2B5EF4-FFF2-40B4-BE49-F238E27FC236}">
                <a16:creationId xmlns:a16="http://schemas.microsoft.com/office/drawing/2014/main" id="{44BA6416-F6CC-104C-9C63-9B9CBBA8CA02}"/>
              </a:ext>
            </a:extLst>
          </p:cNvPr>
          <p:cNvSpPr txBox="1"/>
          <p:nvPr/>
        </p:nvSpPr>
        <p:spPr>
          <a:xfrm>
            <a:off x="-1049424" y="-19095"/>
            <a:ext cx="8026949" cy="1015663"/>
          </a:xfrm>
          <a:prstGeom prst="rect">
            <a:avLst/>
          </a:prstGeom>
          <a:noFill/>
        </p:spPr>
        <p:txBody>
          <a:bodyPr wrap="square" rtlCol="0">
            <a:spAutoFit/>
          </a:bodyPr>
          <a:lstStyle/>
          <a:p>
            <a:pPr algn="ctr"/>
            <a:r>
              <a:rPr lang="en-US" sz="6000" b="1" dirty="0" smtClean="0">
                <a:solidFill>
                  <a:schemeClr val="tx2"/>
                </a:solidFill>
                <a:latin typeface="Fira Sans" panose="020B0503050000020004" pitchFamily="34" charset="0"/>
              </a:rPr>
              <a:t>Geography </a:t>
            </a:r>
            <a:r>
              <a:rPr lang="en-US" sz="6000" b="1" dirty="0" smtClean="0">
                <a:solidFill>
                  <a:schemeClr val="tx2"/>
                </a:solidFill>
                <a:latin typeface="Fira Sans" panose="020B0503050000020004" pitchFamily="34" charset="0"/>
              </a:rPr>
              <a:t>knowledge</a:t>
            </a:r>
            <a:endParaRPr lang="en-US" sz="6000" b="1" dirty="0">
              <a:solidFill>
                <a:schemeClr val="tx2"/>
              </a:solidFill>
              <a:latin typeface="Fira Sans" panose="020B0503050000020004" pitchFamily="34" charset="0"/>
            </a:endParaRPr>
          </a:p>
        </p:txBody>
      </p:sp>
      <p:cxnSp>
        <p:nvCxnSpPr>
          <p:cNvPr id="93" name="Straight Connector 92">
            <a:extLst>
              <a:ext uri="{FF2B5EF4-FFF2-40B4-BE49-F238E27FC236}">
                <a16:creationId xmlns:a16="http://schemas.microsoft.com/office/drawing/2014/main" id="{1679ED8B-8E74-8B47-8B43-EE78C8B308C2}"/>
              </a:ext>
            </a:extLst>
          </p:cNvPr>
          <p:cNvCxnSpPr/>
          <p:nvPr/>
        </p:nvCxnSpPr>
        <p:spPr>
          <a:xfrm>
            <a:off x="28764" y="939448"/>
            <a:ext cx="5812644" cy="0"/>
          </a:xfrm>
          <a:prstGeom prst="line">
            <a:avLst/>
          </a:prstGeom>
          <a:ln w="63500">
            <a:solidFill>
              <a:schemeClr val="accent4"/>
            </a:solidFill>
          </a:ln>
        </p:spPr>
        <p:style>
          <a:lnRef idx="1">
            <a:schemeClr val="accent1"/>
          </a:lnRef>
          <a:fillRef idx="0">
            <a:schemeClr val="accent1"/>
          </a:fillRef>
          <a:effectRef idx="0">
            <a:schemeClr val="accent1"/>
          </a:effectRef>
          <a:fontRef idx="minor">
            <a:schemeClr val="tx1"/>
          </a:fontRef>
        </p:style>
      </p:cxnSp>
      <p:sp>
        <p:nvSpPr>
          <p:cNvPr id="95" name="Subtitle 2">
            <a:extLst>
              <a:ext uri="{FF2B5EF4-FFF2-40B4-BE49-F238E27FC236}">
                <a16:creationId xmlns:a16="http://schemas.microsoft.com/office/drawing/2014/main" id="{4EC94491-6539-F941-898A-4BB887977E4E}"/>
              </a:ext>
            </a:extLst>
          </p:cNvPr>
          <p:cNvSpPr txBox="1">
            <a:spLocks/>
          </p:cNvSpPr>
          <p:nvPr/>
        </p:nvSpPr>
        <p:spPr>
          <a:xfrm>
            <a:off x="-93341" y="5561025"/>
            <a:ext cx="3715200" cy="231865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Starry night</a:t>
            </a:r>
          </a:p>
          <a:p>
            <a:pPr algn="l">
              <a:lnSpc>
                <a:spcPts val="3600"/>
              </a:lnSpc>
            </a:pPr>
            <a:r>
              <a:rPr lang="en-US" sz="2800" b="1" dirty="0" smtClean="0">
                <a:latin typeface="Fira Sans" panose="020B0503050000020004" pitchFamily="34" charset="0"/>
                <a:ea typeface="League Spartan" charset="0"/>
                <a:cs typeface="Poppins" pitchFamily="2" charset="77"/>
              </a:rPr>
              <a:t>Winter Wonderland</a:t>
            </a:r>
          </a:p>
          <a:p>
            <a:pPr algn="l">
              <a:lnSpc>
                <a:spcPts val="3600"/>
              </a:lnSpc>
            </a:pP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6" name="Subtitle 2">
            <a:extLst>
              <a:ext uri="{FF2B5EF4-FFF2-40B4-BE49-F238E27FC236}">
                <a16:creationId xmlns:a16="http://schemas.microsoft.com/office/drawing/2014/main" id="{4EC94491-6539-F941-898A-4BB887977E4E}"/>
              </a:ext>
            </a:extLst>
          </p:cNvPr>
          <p:cNvSpPr txBox="1">
            <a:spLocks/>
          </p:cNvSpPr>
          <p:nvPr/>
        </p:nvSpPr>
        <p:spPr>
          <a:xfrm>
            <a:off x="366444" y="3087776"/>
            <a:ext cx="7604036" cy="231249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Me and my community</a:t>
            </a:r>
          </a:p>
          <a:p>
            <a:pPr algn="l">
              <a:lnSpc>
                <a:spcPts val="3600"/>
              </a:lnSpc>
            </a:pPr>
            <a:r>
              <a:rPr lang="en-US" sz="2800" b="1" dirty="0" smtClean="0">
                <a:latin typeface="Fira Sans" panose="020B0503050000020004" pitchFamily="34" charset="0"/>
                <a:ea typeface="League Spartan" charset="0"/>
                <a:cs typeface="Poppins" pitchFamily="2" charset="77"/>
              </a:rPr>
              <a:t>Exploring Autumn</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7" name="Subtitle 2">
            <a:extLst>
              <a:ext uri="{FF2B5EF4-FFF2-40B4-BE49-F238E27FC236}">
                <a16:creationId xmlns:a16="http://schemas.microsoft.com/office/drawing/2014/main" id="{4EC94491-6539-F941-898A-4BB887977E4E}"/>
              </a:ext>
            </a:extLst>
          </p:cNvPr>
          <p:cNvSpPr txBox="1">
            <a:spLocks/>
          </p:cNvSpPr>
          <p:nvPr/>
        </p:nvSpPr>
        <p:spPr>
          <a:xfrm>
            <a:off x="1617658" y="7202284"/>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Dangerous dinosaurs</a:t>
            </a:r>
          </a:p>
          <a:p>
            <a:pPr algn="l">
              <a:lnSpc>
                <a:spcPts val="3600"/>
              </a:lnSpc>
            </a:pPr>
            <a:r>
              <a:rPr lang="en-US" sz="2800" b="1" dirty="0" smtClean="0">
                <a:latin typeface="Fira Sans" panose="020B0503050000020004" pitchFamily="34" charset="0"/>
                <a:ea typeface="League Spartan" charset="0"/>
                <a:cs typeface="Poppins" pitchFamily="2" charset="77"/>
              </a:rPr>
              <a:t>Puddles and Rainbows</a:t>
            </a:r>
          </a:p>
        </p:txBody>
      </p:sp>
      <p:sp>
        <p:nvSpPr>
          <p:cNvPr id="98" name="Subtitle 2">
            <a:extLst>
              <a:ext uri="{FF2B5EF4-FFF2-40B4-BE49-F238E27FC236}">
                <a16:creationId xmlns:a16="http://schemas.microsoft.com/office/drawing/2014/main" id="{4EC94491-6539-F941-898A-4BB887977E4E}"/>
              </a:ext>
            </a:extLst>
          </p:cNvPr>
          <p:cNvSpPr txBox="1">
            <a:spLocks/>
          </p:cNvSpPr>
          <p:nvPr/>
        </p:nvSpPr>
        <p:spPr>
          <a:xfrm>
            <a:off x="1947936" y="1534291"/>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600" b="1" u="sng" dirty="0" smtClean="0">
                <a:latin typeface="Fira Sans" panose="020B0503050000020004" pitchFamily="34" charset="0"/>
                <a:ea typeface="League Spartan" charset="0"/>
                <a:cs typeface="Poppins" pitchFamily="2" charset="77"/>
              </a:rPr>
              <a:t>Topics</a:t>
            </a:r>
          </a:p>
          <a:p>
            <a:pPr algn="l">
              <a:lnSpc>
                <a:spcPts val="3600"/>
              </a:lnSpc>
            </a:pPr>
            <a:r>
              <a:rPr lang="en-US" sz="2800" b="1" dirty="0" smtClean="0">
                <a:latin typeface="Fira Sans" panose="020B0503050000020004" pitchFamily="34" charset="0"/>
                <a:ea typeface="League Spartan" charset="0"/>
                <a:cs typeface="Poppins" pitchFamily="2" charset="77"/>
              </a:rPr>
              <a:t> </a:t>
            </a:r>
            <a:endParaRPr lang="en-US" sz="2800" b="1" dirty="0">
              <a:latin typeface="Fira Sans" panose="020B0503050000020004" pitchFamily="34" charset="0"/>
              <a:ea typeface="League Spartan" charset="0"/>
              <a:cs typeface="Poppins" pitchFamily="2" charset="77"/>
            </a:endParaRPr>
          </a:p>
        </p:txBody>
      </p:sp>
      <p:sp>
        <p:nvSpPr>
          <p:cNvPr id="99" name="Subtitle 2">
            <a:extLst>
              <a:ext uri="{FF2B5EF4-FFF2-40B4-BE49-F238E27FC236}">
                <a16:creationId xmlns:a16="http://schemas.microsoft.com/office/drawing/2014/main" id="{4EC94491-6539-F941-898A-4BB887977E4E}"/>
              </a:ext>
            </a:extLst>
          </p:cNvPr>
          <p:cNvSpPr txBox="1">
            <a:spLocks/>
          </p:cNvSpPr>
          <p:nvPr/>
        </p:nvSpPr>
        <p:spPr>
          <a:xfrm>
            <a:off x="2811807" y="4385138"/>
            <a:ext cx="5663117" cy="177696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Once upon a time</a:t>
            </a:r>
          </a:p>
          <a:p>
            <a:pPr algn="l">
              <a:lnSpc>
                <a:spcPts val="3600"/>
              </a:lnSpc>
            </a:pPr>
            <a:r>
              <a:rPr lang="en-US" sz="2800" b="1" dirty="0" smtClean="0">
                <a:latin typeface="Fira Sans" panose="020B0503050000020004" pitchFamily="34" charset="0"/>
                <a:ea typeface="League Spartan" charset="0"/>
                <a:cs typeface="Poppins" pitchFamily="2" charset="77"/>
              </a:rPr>
              <a:t>Sparkle and Shine</a:t>
            </a:r>
          </a:p>
          <a:p>
            <a:pPr algn="l">
              <a:lnSpc>
                <a:spcPts val="3600"/>
              </a:lnSpc>
            </a:pPr>
            <a:endParaRPr lang="en-US" sz="2800" b="1" dirty="0">
              <a:latin typeface="Fira Sans" panose="020B0503050000020004" pitchFamily="34" charset="0"/>
              <a:ea typeface="League Spartan" charset="0"/>
              <a:cs typeface="Poppins" pitchFamily="2" charset="77"/>
            </a:endParaRPr>
          </a:p>
        </p:txBody>
      </p:sp>
      <p:sp>
        <p:nvSpPr>
          <p:cNvPr id="100" name="Subtitle 2">
            <a:extLst>
              <a:ext uri="{FF2B5EF4-FFF2-40B4-BE49-F238E27FC236}">
                <a16:creationId xmlns:a16="http://schemas.microsoft.com/office/drawing/2014/main" id="{4EC94491-6539-F941-898A-4BB887977E4E}"/>
              </a:ext>
            </a:extLst>
          </p:cNvPr>
          <p:cNvSpPr txBox="1">
            <a:spLocks/>
          </p:cNvSpPr>
          <p:nvPr/>
        </p:nvSpPr>
        <p:spPr>
          <a:xfrm>
            <a:off x="-111701" y="9046476"/>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Sunshine and Sunflowers</a:t>
            </a:r>
          </a:p>
          <a:p>
            <a:pPr algn="l">
              <a:lnSpc>
                <a:spcPts val="3600"/>
              </a:lnSpc>
            </a:pPr>
            <a:r>
              <a:rPr lang="en-US" sz="2800" b="1" dirty="0" smtClean="0">
                <a:latin typeface="Fira Sans" panose="020B0503050000020004" pitchFamily="34" charset="0"/>
                <a:ea typeface="League Spartan" charset="0"/>
                <a:cs typeface="Poppins" pitchFamily="2" charset="77"/>
              </a:rPr>
              <a:t>Shadows and Reflections</a:t>
            </a:r>
          </a:p>
        </p:txBody>
      </p:sp>
      <p:sp>
        <p:nvSpPr>
          <p:cNvPr id="101" name="Subtitle 2">
            <a:extLst>
              <a:ext uri="{FF2B5EF4-FFF2-40B4-BE49-F238E27FC236}">
                <a16:creationId xmlns:a16="http://schemas.microsoft.com/office/drawing/2014/main" id="{4EC94491-6539-F941-898A-4BB887977E4E}"/>
              </a:ext>
            </a:extLst>
          </p:cNvPr>
          <p:cNvSpPr txBox="1">
            <a:spLocks/>
          </p:cNvSpPr>
          <p:nvPr/>
        </p:nvSpPr>
        <p:spPr>
          <a:xfrm>
            <a:off x="2476638" y="11164533"/>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Big Wide World</a:t>
            </a:r>
          </a:p>
          <a:p>
            <a:pPr algn="l">
              <a:lnSpc>
                <a:spcPts val="3600"/>
              </a:lnSpc>
            </a:pPr>
            <a:r>
              <a:rPr lang="en-US" sz="2800" b="1" dirty="0" smtClean="0">
                <a:latin typeface="Fira Sans" panose="020B0503050000020004" pitchFamily="34" charset="0"/>
                <a:ea typeface="League Spartan" charset="0"/>
                <a:cs typeface="Poppins" pitchFamily="2" charset="77"/>
              </a:rPr>
              <a:t>Splash </a:t>
            </a:r>
          </a:p>
        </p:txBody>
      </p:sp>
      <p:sp>
        <p:nvSpPr>
          <p:cNvPr id="105" name="Subtitle 2">
            <a:extLst>
              <a:ext uri="{FF2B5EF4-FFF2-40B4-BE49-F238E27FC236}">
                <a16:creationId xmlns:a16="http://schemas.microsoft.com/office/drawing/2014/main" id="{4EC94491-6539-F941-898A-4BB887977E4E}"/>
              </a:ext>
            </a:extLst>
          </p:cNvPr>
          <p:cNvSpPr txBox="1">
            <a:spLocks/>
          </p:cNvSpPr>
          <p:nvPr/>
        </p:nvSpPr>
        <p:spPr>
          <a:xfrm>
            <a:off x="17273790" y="45760"/>
            <a:ext cx="4831519" cy="12291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3600" b="1" u="sng" dirty="0" smtClean="0">
                <a:latin typeface="Fira Sans" panose="020B0503050000020004" pitchFamily="34" charset="0"/>
                <a:ea typeface="League Spartan" charset="0"/>
                <a:cs typeface="Poppins" pitchFamily="2" charset="77"/>
              </a:rPr>
              <a:t>Knowledge</a:t>
            </a:r>
            <a:endParaRPr lang="en-US" sz="3600" b="1" u="sng" dirty="0" smtClean="0">
              <a:latin typeface="Fira Sans" panose="020B0503050000020004" pitchFamily="34" charset="0"/>
              <a:ea typeface="League Spartan" charset="0"/>
              <a:cs typeface="Poppins" pitchFamily="2" charset="77"/>
            </a:endParaRPr>
          </a:p>
          <a:p>
            <a:pPr algn="l">
              <a:lnSpc>
                <a:spcPts val="3600"/>
              </a:lnSpc>
            </a:pPr>
            <a:r>
              <a:rPr lang="en-US" sz="2800" b="1" dirty="0" smtClean="0">
                <a:latin typeface="Fira Sans" panose="020B0503050000020004" pitchFamily="34" charset="0"/>
                <a:ea typeface="League Spartan" charset="0"/>
                <a:cs typeface="Poppins" pitchFamily="2" charset="77"/>
              </a:rPr>
              <a:t> </a:t>
            </a:r>
            <a:endParaRPr lang="en-US" sz="2800" b="1" dirty="0">
              <a:latin typeface="Fira Sans" panose="020B0503050000020004" pitchFamily="34" charset="0"/>
              <a:ea typeface="League Spartan" charset="0"/>
              <a:cs typeface="Poppins" pitchFamily="2" charset="77"/>
            </a:endParaRPr>
          </a:p>
        </p:txBody>
      </p:sp>
      <p:sp>
        <p:nvSpPr>
          <p:cNvPr id="120" name="Rectangle 119"/>
          <p:cNvSpPr/>
          <p:nvPr/>
        </p:nvSpPr>
        <p:spPr>
          <a:xfrm>
            <a:off x="15499584" y="942232"/>
            <a:ext cx="8693916" cy="13480613"/>
          </a:xfrm>
          <a:prstGeom prst="rect">
            <a:avLst/>
          </a:prstGeom>
        </p:spPr>
        <p:txBody>
          <a:bodyPr wrap="square">
            <a:spAutoFit/>
          </a:bodyPr>
          <a:lstStyle/>
          <a:p>
            <a:pPr>
              <a:lnSpc>
                <a:spcPts val="3600"/>
              </a:lnSpc>
            </a:pPr>
            <a:r>
              <a:rPr lang="en-US" sz="2800" dirty="0" smtClean="0">
                <a:latin typeface="Fira Sans" panose="020B0503050000020004" pitchFamily="34" charset="0"/>
                <a:ea typeface="League Spartan" charset="0"/>
                <a:cs typeface="Poppins" pitchFamily="2" charset="77"/>
              </a:rPr>
              <a:t>Human features are man-made and include houses, shops, buildings, offices, parks, streets and places of worship</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dirty="0" smtClean="0">
                <a:latin typeface="Fira Sans" panose="020B0503050000020004" pitchFamily="34" charset="0"/>
                <a:ea typeface="League Spartan" charset="0"/>
                <a:cs typeface="Poppins" pitchFamily="2" charset="77"/>
              </a:rPr>
              <a:t>Fieldwork includes going on walks and visits to collect information about the environment </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dirty="0" smtClean="0">
                <a:latin typeface="Fira Sans" panose="020B0503050000020004" pitchFamily="34" charset="0"/>
                <a:ea typeface="League Spartan" charset="0"/>
                <a:cs typeface="Poppins" pitchFamily="2" charset="77"/>
              </a:rPr>
              <a:t>Litter has a harmful effect on the areas where we live, work and play </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dirty="0" smtClean="0">
                <a:latin typeface="Fira Sans" panose="020B0503050000020004" pitchFamily="34" charset="0"/>
                <a:ea typeface="League Spartan" charset="0"/>
                <a:cs typeface="Poppins" pitchFamily="2" charset="77"/>
              </a:rPr>
              <a:t>Ways to describe daily weather include sunny, rainy, windy, cloudy, warm or cold. Weather is warmer in the summer with more sunshine and colder in the winter with more snow, hail and rain</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dirty="0" smtClean="0">
                <a:latin typeface="Fira Sans" panose="020B0503050000020004" pitchFamily="34" charset="0"/>
                <a:ea typeface="League Spartan" charset="0"/>
                <a:cs typeface="Poppins" pitchFamily="2" charset="77"/>
              </a:rPr>
              <a:t>A map is a picture or drawing of an area of land or sea</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dirty="0" smtClean="0">
                <a:latin typeface="Fira Sans" panose="020B0503050000020004" pitchFamily="34" charset="0"/>
                <a:ea typeface="League Spartan" charset="0"/>
                <a:cs typeface="Poppins" pitchFamily="2" charset="77"/>
              </a:rPr>
              <a:t>There are four seasons in the United Kingdom: spring, summer, autumn and winter. Each season has typical weather patterns</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dirty="0" smtClean="0">
                <a:latin typeface="Fira Sans" panose="020B0503050000020004" pitchFamily="34" charset="0"/>
                <a:ea typeface="League Spartan" charset="0"/>
                <a:cs typeface="Poppins" pitchFamily="2" charset="77"/>
              </a:rPr>
              <a:t>Natural phenomena include weather, shadows, rainbows, clouds, flooding and waves </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dirty="0">
                <a:latin typeface="Fira Sans" panose="020B0503050000020004" pitchFamily="34" charset="0"/>
                <a:ea typeface="League Spartan" charset="0"/>
                <a:cs typeface="Poppins" pitchFamily="2" charset="77"/>
              </a:rPr>
              <a:t>The weather can change throughout the day, week and </a:t>
            </a:r>
            <a:r>
              <a:rPr lang="en-US" sz="2800" dirty="0" smtClean="0">
                <a:latin typeface="Fira Sans" panose="020B0503050000020004" pitchFamily="34" charset="0"/>
                <a:ea typeface="League Spartan" charset="0"/>
                <a:cs typeface="Poppins" pitchFamily="2" charset="77"/>
              </a:rPr>
              <a:t>month</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dirty="0" smtClean="0">
                <a:latin typeface="Fira Sans" panose="020B0503050000020004" pitchFamily="34" charset="0"/>
                <a:ea typeface="League Spartan" charset="0"/>
                <a:cs typeface="Poppins" pitchFamily="2" charset="77"/>
              </a:rPr>
              <a:t>Places can have different climates, weather, food, religions, culture, wildlife, transport and amenities</a:t>
            </a: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r>
              <a:rPr lang="en-US" sz="2800" dirty="0" smtClean="0">
                <a:latin typeface="Fira Sans" panose="020B0503050000020004" pitchFamily="34" charset="0"/>
                <a:ea typeface="League Spartan" charset="0"/>
                <a:cs typeface="Poppins" pitchFamily="2" charset="77"/>
              </a:rPr>
              <a:t>Globes and maps can show us the location of different places </a:t>
            </a:r>
            <a:r>
              <a:rPr lang="en-US" sz="2800" smtClean="0">
                <a:latin typeface="Fira Sans" panose="020B0503050000020004" pitchFamily="34" charset="0"/>
                <a:ea typeface="League Spartan" charset="0"/>
                <a:cs typeface="Poppins" pitchFamily="2" charset="77"/>
              </a:rPr>
              <a:t>around the world </a:t>
            </a:r>
            <a:endParaRPr lang="en-US" sz="2800">
              <a:latin typeface="Fira Sans" panose="020B0503050000020004" pitchFamily="34" charset="0"/>
              <a:ea typeface="League Spartan" charset="0"/>
              <a:cs typeface="Poppins" pitchFamily="2" charset="77"/>
            </a:endParaRPr>
          </a:p>
          <a:p>
            <a:pPr>
              <a:lnSpc>
                <a:spcPts val="3600"/>
              </a:lnSpc>
            </a:pPr>
            <a:endParaRPr lang="en-US" sz="2800" dirty="0">
              <a:latin typeface="Fira Sans" panose="020B0503050000020004" pitchFamily="34" charset="0"/>
              <a:ea typeface="League Spartan" charset="0"/>
              <a:cs typeface="Poppins" pitchFamily="2" charset="77"/>
            </a:endParaRPr>
          </a:p>
          <a:p>
            <a:pPr>
              <a:lnSpc>
                <a:spcPts val="3600"/>
              </a:lnSpc>
            </a:pPr>
            <a:endParaRPr lang="en-US" sz="2800" dirty="0">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34766248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extBox 98">
            <a:extLst>
              <a:ext uri="{FF2B5EF4-FFF2-40B4-BE49-F238E27FC236}">
                <a16:creationId xmlns:a16="http://schemas.microsoft.com/office/drawing/2014/main" id="{44BA6416-F6CC-104C-9C63-9B9CBBA8CA02}"/>
              </a:ext>
            </a:extLst>
          </p:cNvPr>
          <p:cNvSpPr txBox="1"/>
          <p:nvPr/>
        </p:nvSpPr>
        <p:spPr>
          <a:xfrm>
            <a:off x="16913882" y="-19095"/>
            <a:ext cx="8026949" cy="1015663"/>
          </a:xfrm>
          <a:prstGeom prst="rect">
            <a:avLst/>
          </a:prstGeom>
          <a:noFill/>
        </p:spPr>
        <p:txBody>
          <a:bodyPr wrap="square" rtlCol="0">
            <a:spAutoFit/>
          </a:bodyPr>
          <a:lstStyle/>
          <a:p>
            <a:pPr algn="ctr"/>
            <a:r>
              <a:rPr lang="en-US" sz="6000" b="1" dirty="0" smtClean="0">
                <a:solidFill>
                  <a:schemeClr val="tx2"/>
                </a:solidFill>
                <a:latin typeface="Fira Sans" panose="020B0503050000020004" pitchFamily="34" charset="0"/>
              </a:rPr>
              <a:t>Geographical knowledge</a:t>
            </a:r>
            <a:endParaRPr lang="en-US" sz="6000" b="1" dirty="0">
              <a:solidFill>
                <a:schemeClr val="tx2"/>
              </a:solidFill>
              <a:latin typeface="Fira Sans" panose="020B0503050000020004" pitchFamily="34" charset="0"/>
            </a:endParaRPr>
          </a:p>
        </p:txBody>
      </p:sp>
      <p:cxnSp>
        <p:nvCxnSpPr>
          <p:cNvPr id="100" name="Straight Connector 99">
            <a:extLst>
              <a:ext uri="{FF2B5EF4-FFF2-40B4-BE49-F238E27FC236}">
                <a16:creationId xmlns:a16="http://schemas.microsoft.com/office/drawing/2014/main" id="{1679ED8B-8E74-8B47-8B43-EE78C8B308C2}"/>
              </a:ext>
            </a:extLst>
          </p:cNvPr>
          <p:cNvCxnSpPr/>
          <p:nvPr/>
        </p:nvCxnSpPr>
        <p:spPr>
          <a:xfrm>
            <a:off x="17685718" y="996568"/>
            <a:ext cx="6483275" cy="0"/>
          </a:xfrm>
          <a:prstGeom prst="line">
            <a:avLst/>
          </a:prstGeom>
          <a:ln w="635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24" name="Group 23">
            <a:extLst>
              <a:ext uri="{FF2B5EF4-FFF2-40B4-BE49-F238E27FC236}">
                <a16:creationId xmlns:a16="http://schemas.microsoft.com/office/drawing/2014/main" id="{5462F81D-5CBD-E34A-AF48-778EE5C56DCF}"/>
              </a:ext>
            </a:extLst>
          </p:cNvPr>
          <p:cNvGrpSpPr/>
          <p:nvPr/>
        </p:nvGrpSpPr>
        <p:grpSpPr>
          <a:xfrm>
            <a:off x="6226273" y="49396"/>
            <a:ext cx="9051323"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668588" y="3212756"/>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8617867" y="8683712"/>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85" name="TextBox 284">
            <a:extLst>
              <a:ext uri="{FF2B5EF4-FFF2-40B4-BE49-F238E27FC236}">
                <a16:creationId xmlns:a16="http://schemas.microsoft.com/office/drawing/2014/main" id="{202115F2-E615-9546-994F-06913BDC1160}"/>
              </a:ext>
            </a:extLst>
          </p:cNvPr>
          <p:cNvSpPr txBox="1"/>
          <p:nvPr/>
        </p:nvSpPr>
        <p:spPr>
          <a:xfrm>
            <a:off x="-19324" y="2695197"/>
            <a:ext cx="5890493" cy="11079956"/>
          </a:xfrm>
          <a:prstGeom prst="rect">
            <a:avLst/>
          </a:prstGeom>
          <a:noFill/>
        </p:spPr>
        <p:txBody>
          <a:bodyPr wrap="square" rtlCol="0" anchor="ctr" anchorCtr="0">
            <a:spAutoFit/>
          </a:bodyPr>
          <a:lstStyle/>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There are four seasons in the UK. Each season has typical weather patterns. Know the types of weather. In the UK, the length of the day varies depending on the season</a:t>
            </a:r>
          </a:p>
          <a:p>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Human features are man-made and include factories, farms, houses, offices and ports Landmarks and monuments are features of a landscape, city or town that are easily seen and recognized from a distance. They help someone establish and describe a location</a:t>
            </a:r>
          </a:p>
          <a:p>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A settlement is a place where people live and work and can vary in size. Towns and cities are urban settlements. Features of towns and cities include homes, shops, roads and offices. </a:t>
            </a:r>
          </a:p>
          <a:p>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A place can be important because of its location, buildings, landscape, community, culture and history. There are different types of important buildings and they provide a service t the community, Some buildings are important because they tell us about something in the past. </a:t>
            </a:r>
          </a:p>
          <a:p>
            <a:pPr marL="457200" indent="-457200">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smtClean="0">
              <a:solidFill>
                <a:schemeClr val="tx2"/>
              </a:solidFill>
              <a:latin typeface="Fira Sans" panose="020B0503050000020004" pitchFamily="34" charset="0"/>
              <a:ea typeface="League Spartan" charset="0"/>
              <a:cs typeface="Poppins" pitchFamily="2" charset="77"/>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86" name="Subtitle 2">
            <a:extLst>
              <a:ext uri="{FF2B5EF4-FFF2-40B4-BE49-F238E27FC236}">
                <a16:creationId xmlns:a16="http://schemas.microsoft.com/office/drawing/2014/main" id="{21FE07F3-9EF9-9A4A-9E3C-C6D1D8A7338A}"/>
              </a:ext>
            </a:extLst>
          </p:cNvPr>
          <p:cNvSpPr txBox="1">
            <a:spLocks/>
          </p:cNvSpPr>
          <p:nvPr/>
        </p:nvSpPr>
        <p:spPr>
          <a:xfrm>
            <a:off x="15400752" y="1749609"/>
            <a:ext cx="8510768" cy="12641476"/>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r>
              <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Learn what a continent is and name the 7 continents and five oceans</a:t>
            </a:r>
          </a:p>
          <a:p>
            <a:pPr marL="457200" indent="-457200" algn="l">
              <a:lnSpc>
                <a:spcPts val="3600"/>
              </a:lnSpc>
              <a:buFont typeface="Arial" panose="020B0604020202020204" pitchFamily="34" charset="0"/>
              <a:buChar char="•"/>
            </a:pPr>
            <a:r>
              <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Know the UK is a union of four countries. Know the capital city is the place of the ruler and government. Know the capital cities of the countries in the UK. The that the UK is made up of cities, villages and towns. </a:t>
            </a:r>
          </a:p>
          <a:p>
            <a:pPr marL="457200" indent="-457200" algn="l">
              <a:lnSpc>
                <a:spcPts val="3600"/>
              </a:lnSpc>
              <a:buFont typeface="Arial" panose="020B0604020202020204" pitchFamily="34" charset="0"/>
              <a:buChar char="•"/>
            </a:pPr>
            <a:r>
              <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Places can be compared by size, amenities, transport, location, weather and </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climate</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Warmer </a:t>
            </a:r>
            <a:r>
              <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areas of the world are closer to the equator and colder areas are further. The equator is an imaginary line that divides the earth into two parts. Continents have different climates. </a:t>
            </a: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Physical features are naturally-created features of the Earth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settlement is a place where people live and work and can be big and small, depending on how many people live there. Towns and cities are urban settlements. Features of towns and cities include homes, shops, roads and offices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Positional language and directional language</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 aerial photograph or plan perspective shows land from above. A map is a picture or drawing of an area of land. A key is used to show features. A map has symbols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Data is information collected to answer a geographical question. Know what fieldwork is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Natural environments can be affected by the actions of humans and humans can protect the environment </a:t>
            </a: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91" name="TextBox 290">
            <a:extLst>
              <a:ext uri="{FF2B5EF4-FFF2-40B4-BE49-F238E27FC236}">
                <a16:creationId xmlns:a16="http://schemas.microsoft.com/office/drawing/2014/main" id="{16B614EB-32D2-EF47-88CE-B59FFE224DD0}"/>
              </a:ext>
            </a:extLst>
          </p:cNvPr>
          <p:cNvSpPr txBox="1"/>
          <p:nvPr/>
        </p:nvSpPr>
        <p:spPr>
          <a:xfrm>
            <a:off x="16001028" y="1259189"/>
            <a:ext cx="2874505" cy="553998"/>
          </a:xfrm>
          <a:prstGeom prst="rect">
            <a:avLst/>
          </a:prstGeom>
          <a:noFill/>
        </p:spPr>
        <p:txBody>
          <a:bodyPr wrap="none" rtlCol="0" anchor="ctr" anchorCtr="0">
            <a:spAutoFit/>
          </a:bodyPr>
          <a:lstStyle/>
          <a:p>
            <a:r>
              <a:rPr lang="en-US" sz="3000" b="1" dirty="0" smtClean="0">
                <a:solidFill>
                  <a:schemeClr val="tx2"/>
                </a:solidFill>
                <a:latin typeface="Fira Sans" panose="020B0503050000020004" pitchFamily="34" charset="0"/>
                <a:ea typeface="League Spartan" charset="0"/>
                <a:cs typeface="Poppins" pitchFamily="2" charset="77"/>
              </a:rPr>
              <a:t>Our wonderful world</a:t>
            </a:r>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74642" y="4459245"/>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96" name="TextBox 295">
            <a:extLst>
              <a:ext uri="{FF2B5EF4-FFF2-40B4-BE49-F238E27FC236}">
                <a16:creationId xmlns:a16="http://schemas.microsoft.com/office/drawing/2014/main" id="{D437FCD9-43AF-5947-B591-0B2B84B1D5BF}"/>
              </a:ext>
            </a:extLst>
          </p:cNvPr>
          <p:cNvSpPr txBox="1"/>
          <p:nvPr/>
        </p:nvSpPr>
        <p:spPr>
          <a:xfrm>
            <a:off x="6028177" y="9657093"/>
            <a:ext cx="6440937" cy="1415772"/>
          </a:xfrm>
          <a:prstGeom prst="rect">
            <a:avLst/>
          </a:prstGeom>
          <a:noFill/>
        </p:spPr>
        <p:txBody>
          <a:bodyPr wrap="square" rtlCol="0" anchor="ctr" anchorCtr="0">
            <a:spAutoFit/>
          </a:bodyPr>
          <a:lstStyle/>
          <a:p>
            <a:r>
              <a:rPr lang="en-US" sz="3000" b="1" dirty="0" smtClean="0">
                <a:solidFill>
                  <a:schemeClr val="tx2"/>
                </a:solidFill>
                <a:latin typeface="Fira Sans" panose="020B0503050000020004" pitchFamily="34" charset="0"/>
                <a:ea typeface="League Spartan" charset="0"/>
                <a:cs typeface="Poppins" pitchFamily="2" charset="77"/>
              </a:rPr>
              <a:t>Seasonal changes</a:t>
            </a:r>
          </a:p>
          <a:p>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Weather is a physical process</a:t>
            </a: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97" name="Subtitle 2">
            <a:extLst>
              <a:ext uri="{FF2B5EF4-FFF2-40B4-BE49-F238E27FC236}">
                <a16:creationId xmlns:a16="http://schemas.microsoft.com/office/drawing/2014/main" id="{DDC3D6FC-7EB1-754F-BF2F-F6735711A5F3}"/>
              </a:ext>
            </a:extLst>
          </p:cNvPr>
          <p:cNvSpPr txBox="1">
            <a:spLocks/>
          </p:cNvSpPr>
          <p:nvPr/>
        </p:nvSpPr>
        <p:spPr>
          <a:xfrm>
            <a:off x="8586451" y="1180960"/>
            <a:ext cx="6670977" cy="252793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material is something used to build or make something else. Natural materials are dug out of the ground, grown or taken from a living thing. Man-made materials are often made from natural materials but have been changed to have different properties</a:t>
            </a: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Y1</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2003381" y="292260"/>
            <a:ext cx="4672270" cy="168463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a:latin typeface="Fira Sans" panose="020B0503050000020004" pitchFamily="34" charset="0"/>
                <a:ea typeface="League Spartan" charset="0"/>
                <a:cs typeface="Poppins" pitchFamily="2" charset="77"/>
              </a:rPr>
              <a:t> </a:t>
            </a:r>
            <a:r>
              <a:rPr lang="en-US" sz="2800" b="1" dirty="0" smtClean="0">
                <a:latin typeface="Fira Sans" panose="020B0503050000020004" pitchFamily="34" charset="0"/>
                <a:ea typeface="League Spartan" charset="0"/>
                <a:cs typeface="Poppins" pitchFamily="2" charset="77"/>
              </a:rPr>
              <a:t>     Childhood</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Geographical features can change over time </a:t>
            </a:r>
          </a:p>
        </p:txBody>
      </p:sp>
      <p:sp>
        <p:nvSpPr>
          <p:cNvPr id="17" name="Rectangle 16"/>
          <p:cNvSpPr/>
          <p:nvPr/>
        </p:nvSpPr>
        <p:spPr>
          <a:xfrm>
            <a:off x="274642" y="2164053"/>
            <a:ext cx="2725426" cy="523220"/>
          </a:xfrm>
          <a:prstGeom prst="rect">
            <a:avLst/>
          </a:prstGeom>
        </p:spPr>
        <p:txBody>
          <a:bodyPr wrap="none">
            <a:spAutoFit/>
          </a:bodyPr>
          <a:lstStyle/>
          <a:p>
            <a:r>
              <a:rPr lang="en-US" sz="2800" b="1" dirty="0">
                <a:solidFill>
                  <a:schemeClr val="tx2"/>
                </a:solidFill>
                <a:latin typeface="Fira Sans" panose="020B0503050000020004" pitchFamily="34" charset="0"/>
                <a:ea typeface="League Spartan" charset="0"/>
                <a:cs typeface="Poppins" pitchFamily="2" charset="77"/>
              </a:rPr>
              <a:t>Bright lights, big city</a:t>
            </a:r>
          </a:p>
        </p:txBody>
      </p:sp>
      <p:sp>
        <p:nvSpPr>
          <p:cNvPr id="123" name="TextBox 122">
            <a:extLst>
              <a:ext uri="{FF2B5EF4-FFF2-40B4-BE49-F238E27FC236}">
                <a16:creationId xmlns:a16="http://schemas.microsoft.com/office/drawing/2014/main" id="{D437FCD9-43AF-5947-B591-0B2B84B1D5BF}"/>
              </a:ext>
            </a:extLst>
          </p:cNvPr>
          <p:cNvSpPr txBox="1"/>
          <p:nvPr/>
        </p:nvSpPr>
        <p:spPr>
          <a:xfrm>
            <a:off x="9561099" y="666888"/>
            <a:ext cx="2723823" cy="553998"/>
          </a:xfrm>
          <a:prstGeom prst="rect">
            <a:avLst/>
          </a:prstGeom>
          <a:noFill/>
        </p:spPr>
        <p:txBody>
          <a:bodyPr wrap="none" rtlCol="0" anchor="ctr" anchorCtr="0">
            <a:spAutoFit/>
          </a:bodyPr>
          <a:lstStyle/>
          <a:p>
            <a:r>
              <a:rPr lang="en-US" sz="3000" b="1" dirty="0" smtClean="0">
                <a:solidFill>
                  <a:schemeClr val="tx2"/>
                </a:solidFill>
                <a:latin typeface="Fira Sans" panose="020B0503050000020004" pitchFamily="34" charset="0"/>
                <a:ea typeface="League Spartan" charset="0"/>
                <a:cs typeface="Poppins" pitchFamily="2" charset="77"/>
              </a:rPr>
              <a:t>Everyday materials</a:t>
            </a:r>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124" name="TextBox 123">
            <a:extLst>
              <a:ext uri="{FF2B5EF4-FFF2-40B4-BE49-F238E27FC236}">
                <a16:creationId xmlns:a16="http://schemas.microsoft.com/office/drawing/2014/main" id="{D437FCD9-43AF-5947-B591-0B2B84B1D5BF}"/>
              </a:ext>
            </a:extLst>
          </p:cNvPr>
          <p:cNvSpPr txBox="1"/>
          <p:nvPr/>
        </p:nvSpPr>
        <p:spPr>
          <a:xfrm>
            <a:off x="6505127" y="11299499"/>
            <a:ext cx="6440937" cy="2215991"/>
          </a:xfrm>
          <a:prstGeom prst="rect">
            <a:avLst/>
          </a:prstGeom>
          <a:noFill/>
        </p:spPr>
        <p:txBody>
          <a:bodyPr wrap="square" rtlCol="0" anchor="ctr" anchorCtr="0">
            <a:spAutoFit/>
          </a:bodyPr>
          <a:lstStyle/>
          <a:p>
            <a:pPr algn="r"/>
            <a:r>
              <a:rPr lang="en-US" sz="3000" b="1" dirty="0" smtClean="0">
                <a:solidFill>
                  <a:schemeClr val="tx2"/>
                </a:solidFill>
                <a:latin typeface="Fira Sans" panose="020B0503050000020004" pitchFamily="34" charset="0"/>
                <a:ea typeface="League Spartan" charset="0"/>
                <a:cs typeface="Poppins" pitchFamily="2" charset="77"/>
              </a:rPr>
              <a:t>School days</a:t>
            </a:r>
          </a:p>
          <a:p>
            <a:pPr marL="457200" indent="-457200" algn="r">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Litter and pollution have a harmful effect on the areas where we live, work and play</a:t>
            </a:r>
          </a:p>
          <a:p>
            <a:pPr marL="457200" indent="-457200" algn="r">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Geographical features can change over time </a:t>
            </a: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pPr algn="r"/>
            <a:endParaRPr lang="en-US" sz="3000" b="1" dirty="0">
              <a:solidFill>
                <a:schemeClr val="tx2"/>
              </a:solidFill>
              <a:latin typeface="Fira Sans" panose="020B0503050000020004" pitchFamily="34" charset="0"/>
              <a:ea typeface="League Spartan" charset="0"/>
              <a:cs typeface="Poppins" pitchFamily="2" charset="77"/>
            </a:endParaRPr>
          </a:p>
        </p:txBody>
      </p:sp>
    </p:spTree>
    <p:extLst>
      <p:ext uri="{BB962C8B-B14F-4D97-AF65-F5344CB8AC3E}">
        <p14:creationId xmlns:p14="http://schemas.microsoft.com/office/powerpoint/2010/main" val="469037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269908" y="213488"/>
            <a:ext cx="10041237"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673565" y="897460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Y2</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5606014" y="335142"/>
            <a:ext cx="7296384" cy="306962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Movers and shakers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significant place is a location that is important to a community or society. Places can also be significant because of religious or historic events that may have happened in the past near the location. They can also include monuments or natural landscapes</a:t>
            </a:r>
          </a:p>
        </p:txBody>
      </p:sp>
      <p:sp>
        <p:nvSpPr>
          <p:cNvPr id="112" name="Subtitle 2">
            <a:extLst>
              <a:ext uri="{FF2B5EF4-FFF2-40B4-BE49-F238E27FC236}">
                <a16:creationId xmlns:a16="http://schemas.microsoft.com/office/drawing/2014/main" id="{4EC94491-6539-F941-898A-4BB887977E4E}"/>
              </a:ext>
            </a:extLst>
          </p:cNvPr>
          <p:cNvSpPr txBox="1">
            <a:spLocks/>
          </p:cNvSpPr>
          <p:nvPr/>
        </p:nvSpPr>
        <p:spPr>
          <a:xfrm>
            <a:off x="7720819" y="9707764"/>
            <a:ext cx="5663117" cy="353129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Magnificent monarchs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map is a picture or drawing of an area of land or sea and can show humans and physical features. They use symbols and a key. A key is the information needed to read the map and a symbol is a picture used to show a geographical feature.</a:t>
            </a:r>
          </a:p>
        </p:txBody>
      </p:sp>
      <p:sp>
        <p:nvSpPr>
          <p:cNvPr id="113" name="Subtitle 2">
            <a:extLst>
              <a:ext uri="{FF2B5EF4-FFF2-40B4-BE49-F238E27FC236}">
                <a16:creationId xmlns:a16="http://schemas.microsoft.com/office/drawing/2014/main" id="{4EC94491-6539-F941-898A-4BB887977E4E}"/>
              </a:ext>
            </a:extLst>
          </p:cNvPr>
          <p:cNvSpPr txBox="1">
            <a:spLocks/>
          </p:cNvSpPr>
          <p:nvPr/>
        </p:nvSpPr>
        <p:spPr>
          <a:xfrm>
            <a:off x="15419265" y="335142"/>
            <a:ext cx="7181569" cy="361131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Uses of materials</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Materials found in the environment can be natural. Natural and man-made materials are used to make human features.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Conservation is the protection of living things and the environment from damage caused by human activity. There are types of conservation activities and they protect the environment for the future. </a:t>
            </a:r>
          </a:p>
        </p:txBody>
      </p:sp>
      <p:sp>
        <p:nvSpPr>
          <p:cNvPr id="114" name="Subtitle 2">
            <a:extLst>
              <a:ext uri="{FF2B5EF4-FFF2-40B4-BE49-F238E27FC236}">
                <a16:creationId xmlns:a16="http://schemas.microsoft.com/office/drawing/2014/main" id="{4EC94491-6539-F941-898A-4BB887977E4E}"/>
              </a:ext>
            </a:extLst>
          </p:cNvPr>
          <p:cNvSpPr txBox="1">
            <a:spLocks/>
          </p:cNvSpPr>
          <p:nvPr/>
        </p:nvSpPr>
        <p:spPr>
          <a:xfrm>
            <a:off x="15708922" y="4188971"/>
            <a:ext cx="8700668" cy="886813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Let’s explore the world </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 ocean is a large sea. Know the five oceans. The UK is an island surrounded by different oceans and seas. Know the seven continents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characteristics of countries include size, landscape, capital city and more. England is the biggest country in the UK</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non-European country is outside of Europe. Know some European and non-European countries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weather pattern is a type of weather that is repeated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equator is an imaginary line that divides the world into the Northern and Southern Hemispheres. The North and South poles are the most Northern and Southern points on Earth</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Know the compass points and a route is a set of directions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Data can be recorded in different ways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Fieldwork can help answer a questions about the local environment</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local environment can be improved by picking up litter, planting flowers and improving amenities </a:t>
            </a: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15" name="Subtitle 2">
            <a:extLst>
              <a:ext uri="{FF2B5EF4-FFF2-40B4-BE49-F238E27FC236}">
                <a16:creationId xmlns:a16="http://schemas.microsoft.com/office/drawing/2014/main" id="{4EC94491-6539-F941-898A-4BB887977E4E}"/>
              </a:ext>
            </a:extLst>
          </p:cNvPr>
          <p:cNvSpPr txBox="1">
            <a:spLocks/>
          </p:cNvSpPr>
          <p:nvPr/>
        </p:nvSpPr>
        <p:spPr>
          <a:xfrm>
            <a:off x="-48879" y="1872479"/>
            <a:ext cx="5412193" cy="96314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Coastline</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physical feature is one that forms naturally and can change over time due to weather and other forces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Human features are man-made. People use human features in different ways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 aerial photograph can be vertical or oblique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 environment or place can change over time due to a geographical process or human activity</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Erosion is a physical process that involves the weathering and movement of natural materials. It is caused by wind and water</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Industries are businesses that make and sell things, and help people live their lives. Land can be used for many purposes. </a:t>
            </a: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2281967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6308260" y="162676"/>
            <a:ext cx="8776384" cy="13553324"/>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725735" y="2545491"/>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8715176" y="8719237"/>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86" name="Subtitle 2">
            <a:extLst>
              <a:ext uri="{FF2B5EF4-FFF2-40B4-BE49-F238E27FC236}">
                <a16:creationId xmlns:a16="http://schemas.microsoft.com/office/drawing/2014/main" id="{21FE07F3-9EF9-9A4A-9E3C-C6D1D8A7338A}"/>
              </a:ext>
            </a:extLst>
          </p:cNvPr>
          <p:cNvSpPr txBox="1">
            <a:spLocks/>
          </p:cNvSpPr>
          <p:nvPr/>
        </p:nvSpPr>
        <p:spPr>
          <a:xfrm>
            <a:off x="15222467" y="2402464"/>
            <a:ext cx="8784136" cy="1163812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Excessive precipitation includes thunderstorms, downbursts, tornadoes, waterspouts </a:t>
            </a: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etc</a:t>
            </a: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Different types of settlement include rural, urban etc. A city is a large settlement where many people live and work. Residential areas surrounding cities are called suburbs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person’s carbon footprint is the amount of carbon dioxide released into the atmosphere from their activities. Person can reduce their carbon footprint by driving less, eating less meat, flying less and less waste</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Maps, globes and digital mapping tools can help to locate and describe significant geographical features</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eight points of a compass are north, south </a:t>
            </a: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etc</a:t>
            </a: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Primary data includes information gathered by observation and investigation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four-figure grid reference contains four numbers. The first two numbers are called the easting and are found along the top and bottom of a map. The second two numbers are the northing and are found up both sides of a map. They give specific information about locations on a map.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term ‘geographical evidence’ relates to facts, information and numerical data </a:t>
            </a:r>
          </a:p>
          <a:p>
            <a:pPr marL="457200" indent="-457200" algn="l">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Latitude is the distance north or south of the equator and longitude is the distance east or west of the Prime Meridian. </a:t>
            </a: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91" name="TextBox 290">
            <a:extLst>
              <a:ext uri="{FF2B5EF4-FFF2-40B4-BE49-F238E27FC236}">
                <a16:creationId xmlns:a16="http://schemas.microsoft.com/office/drawing/2014/main" id="{16B614EB-32D2-EF47-88CE-B59FFE224DD0}"/>
              </a:ext>
            </a:extLst>
          </p:cNvPr>
          <p:cNvSpPr txBox="1"/>
          <p:nvPr/>
        </p:nvSpPr>
        <p:spPr>
          <a:xfrm>
            <a:off x="9272774" y="38822"/>
            <a:ext cx="3063659" cy="553998"/>
          </a:xfrm>
          <a:prstGeom prst="rect">
            <a:avLst/>
          </a:prstGeom>
          <a:noFill/>
        </p:spPr>
        <p:txBody>
          <a:bodyPr wrap="none" rtlCol="0" anchor="ctr" anchorCtr="0">
            <a:spAutoFit/>
          </a:bodyPr>
          <a:lstStyle/>
          <a:p>
            <a:r>
              <a:rPr lang="en-US" sz="3000" b="1" dirty="0" smtClean="0">
                <a:solidFill>
                  <a:schemeClr val="tx2"/>
                </a:solidFill>
                <a:latin typeface="Fira Sans" panose="020B0503050000020004" pitchFamily="34" charset="0"/>
                <a:ea typeface="League Spartan" charset="0"/>
                <a:cs typeface="Poppins" pitchFamily="2" charset="77"/>
              </a:rPr>
              <a:t>One planet, our world</a:t>
            </a:r>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74642" y="4459245"/>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96" name="TextBox 295">
            <a:extLst>
              <a:ext uri="{FF2B5EF4-FFF2-40B4-BE49-F238E27FC236}">
                <a16:creationId xmlns:a16="http://schemas.microsoft.com/office/drawing/2014/main" id="{D437FCD9-43AF-5947-B591-0B2B84B1D5BF}"/>
              </a:ext>
            </a:extLst>
          </p:cNvPr>
          <p:cNvSpPr txBox="1"/>
          <p:nvPr/>
        </p:nvSpPr>
        <p:spPr>
          <a:xfrm>
            <a:off x="8821753" y="2315848"/>
            <a:ext cx="6791503" cy="2215991"/>
          </a:xfrm>
          <a:prstGeom prst="rect">
            <a:avLst/>
          </a:prstGeom>
          <a:noFill/>
        </p:spPr>
        <p:txBody>
          <a:bodyPr wrap="square" rtlCol="0" anchor="ctr" anchorCtr="0">
            <a:spAutoFit/>
          </a:bodyPr>
          <a:lstStyle/>
          <a:p>
            <a:r>
              <a:rPr lang="en-US" sz="3000" b="1" dirty="0" smtClean="0">
                <a:solidFill>
                  <a:schemeClr val="tx2"/>
                </a:solidFill>
                <a:latin typeface="Fira Sans" panose="020B0503050000020004" pitchFamily="34" charset="0"/>
                <a:ea typeface="League Spartan" charset="0"/>
                <a:cs typeface="Poppins" pitchFamily="2" charset="77"/>
              </a:rPr>
              <a:t>Through the ages</a:t>
            </a:r>
          </a:p>
          <a:p>
            <a:pPr marL="457200" indent="-457200">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Services include banks, post offices, hospitals, public transport and garages. Land use types include leisure, housing, industry, transport and agriculture. </a:t>
            </a: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endParaRPr lang="en-US" sz="3000" b="1" dirty="0">
              <a:solidFill>
                <a:schemeClr val="tx2"/>
              </a:solidFill>
              <a:latin typeface="Fira Sans" panose="020B0503050000020004" pitchFamily="34" charset="0"/>
              <a:ea typeface="League Spartan" charset="0"/>
              <a:cs typeface="Poppins" pitchFamily="2" charset="77"/>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Y3</a:t>
            </a:r>
            <a:endParaRPr lang="en-US" sz="6000" b="1" dirty="0">
              <a:solidFill>
                <a:schemeClr val="accent4"/>
              </a:solidFill>
              <a:latin typeface="Fira Sans" panose="020B0503050000020004" pitchFamily="34" charset="0"/>
            </a:endParaRPr>
          </a:p>
        </p:txBody>
      </p:sp>
      <p:sp>
        <p:nvSpPr>
          <p:cNvPr id="17" name="Rectangle 16"/>
          <p:cNvSpPr/>
          <p:nvPr/>
        </p:nvSpPr>
        <p:spPr>
          <a:xfrm>
            <a:off x="2186321" y="252135"/>
            <a:ext cx="3345788" cy="523220"/>
          </a:xfrm>
          <a:prstGeom prst="rect">
            <a:avLst/>
          </a:prstGeom>
        </p:spPr>
        <p:txBody>
          <a:bodyPr wrap="none">
            <a:spAutoFit/>
          </a:bodyPr>
          <a:lstStyle/>
          <a:p>
            <a:r>
              <a:rPr lang="en-US" sz="2800" b="1" dirty="0" smtClean="0">
                <a:solidFill>
                  <a:schemeClr val="tx2"/>
                </a:solidFill>
                <a:latin typeface="Fira Sans" panose="020B0503050000020004" pitchFamily="34" charset="0"/>
                <a:ea typeface="League Spartan" charset="0"/>
                <a:cs typeface="Poppins" pitchFamily="2" charset="77"/>
              </a:rPr>
              <a:t>Rocks, relics and rumbles</a:t>
            </a:r>
            <a:endParaRPr lang="en-US" sz="2800" b="1" dirty="0">
              <a:solidFill>
                <a:schemeClr val="tx2"/>
              </a:solidFill>
              <a:latin typeface="Fira Sans" panose="020B0503050000020004" pitchFamily="34" charset="0"/>
              <a:ea typeface="League Spartan" charset="0"/>
              <a:cs typeface="Poppins" pitchFamily="2" charset="77"/>
            </a:endParaRPr>
          </a:p>
        </p:txBody>
      </p:sp>
      <p:sp>
        <p:nvSpPr>
          <p:cNvPr id="2" name="Rectangle 1"/>
          <p:cNvSpPr/>
          <p:nvPr/>
        </p:nvSpPr>
        <p:spPr>
          <a:xfrm>
            <a:off x="8790861" y="541642"/>
            <a:ext cx="14823416" cy="2400657"/>
          </a:xfrm>
          <a:prstGeom prst="rect">
            <a:avLst/>
          </a:prstGeom>
        </p:spPr>
        <p:txBody>
          <a:bodyPr wrap="square">
            <a:spAutoFit/>
          </a:bodyPr>
          <a:lstStyle/>
          <a:p>
            <a:pPr marL="457200" indent="-457200">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Countries in Europe include the UK, France etc. Russia is a part of both Europe and Asia. </a:t>
            </a:r>
          </a:p>
          <a:p>
            <a:pPr marL="457200" indent="-457200">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Counties of the UK include Derbyshire, Sussex and Warwickshire. Major cities of the UK include London, Birmingham </a:t>
            </a:r>
            <a:r>
              <a:rPr lang="en-US" sz="2600" dirty="0" err="1">
                <a:latin typeface="Fira Sans Light" panose="020B0403050000020004" pitchFamily="34" charset="0"/>
                <a:ea typeface="Open Sans Light" panose="020B0306030504020204" pitchFamily="34" charset="0"/>
                <a:cs typeface="Open Sans Light" panose="020B0306030504020204" pitchFamily="34" charset="0"/>
              </a:rPr>
              <a:t>etc</a:t>
            </a: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The </a:t>
            </a:r>
            <a:r>
              <a:rPr lang="en-US" sz="2600" dirty="0">
                <a:latin typeface="Fira Sans Light" panose="020B0403050000020004" pitchFamily="34" charset="0"/>
                <a:ea typeface="Open Sans Light" panose="020B0306030504020204" pitchFamily="34" charset="0"/>
                <a:cs typeface="Open Sans Light" panose="020B0306030504020204" pitchFamily="34" charset="0"/>
              </a:rPr>
              <a:t>Earth has five climate zones: desert, polar, temperate tropical and Mediterranean </a:t>
            </a:r>
          </a:p>
          <a:p>
            <a:pPr marL="457200" indent="-457200">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Services include banks, post offices, hospitals etc. Land use types include leisure, housing, industry </a:t>
            </a:r>
            <a:r>
              <a:rPr lang="en-US" sz="2600" dirty="0" err="1">
                <a:latin typeface="Fira Sans Light" panose="020B0403050000020004" pitchFamily="34" charset="0"/>
                <a:ea typeface="Open Sans Light" panose="020B0306030504020204" pitchFamily="34" charset="0"/>
                <a:cs typeface="Open Sans Light" panose="020B0306030504020204" pitchFamily="34" charset="0"/>
              </a:rPr>
              <a:t>etc</a:t>
            </a: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01" name="Rectangle 100"/>
          <p:cNvSpPr/>
          <p:nvPr/>
        </p:nvSpPr>
        <p:spPr>
          <a:xfrm>
            <a:off x="-77902" y="1383742"/>
            <a:ext cx="6878220" cy="13018949"/>
          </a:xfrm>
          <a:prstGeom prst="rect">
            <a:avLst/>
          </a:prstGeom>
        </p:spPr>
        <p:txBody>
          <a:bodyPr wrap="square">
            <a:spAutoFit/>
          </a:bodyPr>
          <a:lstStyle/>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Know significant volcanoes and earthquake areas. Know what the ring of fire is and that three quarters of the world’s earthquakes and volcanic eruptions happen along this.</a:t>
            </a:r>
            <a:r>
              <a:rPr lang="en-US" sz="2600" dirty="0">
                <a:latin typeface="Fira Sans Light" panose="020B0403050000020004" pitchFamily="34" charset="0"/>
                <a:ea typeface="Open Sans Light" panose="020B0306030504020204" pitchFamily="34" charset="0"/>
                <a:cs typeface="Open Sans Light" panose="020B0306030504020204" pitchFamily="34" charset="0"/>
              </a:rPr>
              <a:t> </a:t>
            </a: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Geographical </a:t>
            </a:r>
            <a:r>
              <a:rPr lang="en-US" sz="2600" dirty="0">
                <a:latin typeface="Fira Sans Light" panose="020B0403050000020004" pitchFamily="34" charset="0"/>
                <a:ea typeface="Open Sans Light" panose="020B0306030504020204" pitchFamily="34" charset="0"/>
                <a:cs typeface="Open Sans Light" panose="020B0306030504020204" pitchFamily="34" charset="0"/>
              </a:rPr>
              <a:t>features created by nature are called physical features. Physical features include beaches, cliffs and mountains. Geographical features created by humans care called human features. Human features include houses, factories and train stations. </a:t>
            </a: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Significant geographical activities include earthquakes and volcanic eruptions. These are known as natural disasters because they are created by nature, affect people and cause damage.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The </a:t>
            </a:r>
            <a:r>
              <a:rPr lang="en-US" sz="2600" dirty="0">
                <a:latin typeface="Fira Sans Light" panose="020B0403050000020004" pitchFamily="34" charset="0"/>
                <a:ea typeface="Open Sans Light" panose="020B0306030504020204" pitchFamily="34" charset="0"/>
                <a:cs typeface="Open Sans Light" panose="020B0306030504020204" pitchFamily="34" charset="0"/>
              </a:rPr>
              <a:t>crust of the Earth is divided into tectonic plates that move. The place where the plates meet is called the plate boundary. Plates can push into each other, pull apart or slide against each other. These can create mountains, volcanoes and earthquakes. </a:t>
            </a:r>
          </a:p>
          <a:p>
            <a:pPr marL="457200" indent="-457200">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The Earth is made of four different layers. The inner core is mostly hot, solid iron and nickel and the outer core is made of liquid iron and nickel. The mantle is made of solid rock and molten rock called magma. The crust is a thin layer of solid rock that is broken into large pieces called tectonic plates. These pieces move very slowly across the mantle. </a:t>
            </a:r>
          </a:p>
          <a:p>
            <a:pPr marL="457200" indent="-457200">
              <a:lnSpc>
                <a:spcPts val="3600"/>
              </a:lnSpc>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02" name="Rectangle 101"/>
          <p:cNvSpPr/>
          <p:nvPr/>
        </p:nvSpPr>
        <p:spPr>
          <a:xfrm>
            <a:off x="7549794" y="9857601"/>
            <a:ext cx="5785206" cy="3785652"/>
          </a:xfrm>
          <a:prstGeom prst="rect">
            <a:avLst/>
          </a:prstGeom>
        </p:spPr>
        <p:txBody>
          <a:bodyPr wrap="square">
            <a:spAutoFit/>
          </a:bodyPr>
          <a:lstStyle/>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Know what a volcano is, how it erupts and that it can cause damage. Know the term epicenter as the center of the earthquake.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Know the three main types of rock found in the Earth’s crust (sedimentary, igneous and metamorphic) including their features and how they are formed</a:t>
            </a: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645714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293850" y="45760"/>
            <a:ext cx="10041237"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673565" y="897460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Y4</a:t>
            </a:r>
            <a:endParaRPr lang="en-US" sz="6000" b="1" dirty="0">
              <a:solidFill>
                <a:schemeClr val="accent4"/>
              </a:solidFill>
              <a:latin typeface="Fira Sans" panose="020B0503050000020004" pitchFamily="34" charset="0"/>
            </a:endParaRPr>
          </a:p>
        </p:txBody>
      </p:sp>
      <p:sp>
        <p:nvSpPr>
          <p:cNvPr id="307" name="Subtitle 2">
            <a:extLst>
              <a:ext uri="{FF2B5EF4-FFF2-40B4-BE49-F238E27FC236}">
                <a16:creationId xmlns:a16="http://schemas.microsoft.com/office/drawing/2014/main" id="{4EC94491-6539-F941-898A-4BB887977E4E}"/>
              </a:ext>
            </a:extLst>
          </p:cNvPr>
          <p:cNvSpPr txBox="1">
            <a:spLocks/>
          </p:cNvSpPr>
          <p:nvPr/>
        </p:nvSpPr>
        <p:spPr>
          <a:xfrm>
            <a:off x="9125715" y="86467"/>
            <a:ext cx="3853828" cy="583961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smtClean="0">
                <a:latin typeface="Fira Sans" panose="020B0503050000020004" pitchFamily="34" charset="0"/>
                <a:ea typeface="League Spartan" charset="0"/>
                <a:cs typeface="Poppins" pitchFamily="2" charset="77"/>
              </a:rPr>
              <a:t>Electrical circuits and conductors </a:t>
            </a:r>
            <a:endParaRPr lang="en-US" sz="2800" b="1"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environment produces natural resources. Humans use some natural resources to make energy. Some natural resources cannot be replaced, like coil or oil. They are non-renewable. Some, like wind or flowing water, are renewable sources of evidence.</a:t>
            </a:r>
          </a:p>
        </p:txBody>
      </p:sp>
      <p:sp>
        <p:nvSpPr>
          <p:cNvPr id="112" name="Subtitle 2">
            <a:extLst>
              <a:ext uri="{FF2B5EF4-FFF2-40B4-BE49-F238E27FC236}">
                <a16:creationId xmlns:a16="http://schemas.microsoft.com/office/drawing/2014/main" id="{4EC94491-6539-F941-898A-4BB887977E4E}"/>
              </a:ext>
            </a:extLst>
          </p:cNvPr>
          <p:cNvSpPr txBox="1">
            <a:spLocks/>
          </p:cNvSpPr>
          <p:nvPr/>
        </p:nvSpPr>
        <p:spPr>
          <a:xfrm>
            <a:off x="7527884" y="9042571"/>
            <a:ext cx="3587745" cy="399295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Invasion</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An atlas is a collection of maps and information that shows geographical features, topography, boundaries, climatic, social and economic statistics of an area</a:t>
            </a:r>
          </a:p>
        </p:txBody>
      </p:sp>
      <p:sp>
        <p:nvSpPr>
          <p:cNvPr id="113" name="Subtitle 2">
            <a:extLst>
              <a:ext uri="{FF2B5EF4-FFF2-40B4-BE49-F238E27FC236}">
                <a16:creationId xmlns:a16="http://schemas.microsoft.com/office/drawing/2014/main" id="{4EC94491-6539-F941-898A-4BB887977E4E}"/>
              </a:ext>
            </a:extLst>
          </p:cNvPr>
          <p:cNvSpPr txBox="1">
            <a:spLocks/>
          </p:cNvSpPr>
          <p:nvPr/>
        </p:nvSpPr>
        <p:spPr>
          <a:xfrm>
            <a:off x="15419265" y="335142"/>
            <a:ext cx="8337295" cy="963142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Misty mountain, winding river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Know significant mountain ranges and rivers, including those of the UK</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Topography is the arrangement of the natural and artificial physical features of an area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physical feature is one that forms naturally and can change over time due to physical processes such as erosion. They include forests, rivers and hills. An aspect might be the type of mountain (dome / volcanic) or forest (coniferous / broad-leaved)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Rivers transport materials in four ways (solution, suspension, saltation, traction)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Different types of soil include clay, sandy, silty and loamy.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Altitudinal zonation describes the different climates and types of wildlife at different altitudes on mountains (low altitude forests, tundra and summits)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Mountains form over millions of years. They are made when the Earth’s tectonic plates push together or move apart. Mountains are formed when Magma pushes large areas of land upwards, There are five types of mountain (fold, fault-block, volcanic, dome, plateau) </a:t>
            </a: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15" name="Subtitle 2">
            <a:extLst>
              <a:ext uri="{FF2B5EF4-FFF2-40B4-BE49-F238E27FC236}">
                <a16:creationId xmlns:a16="http://schemas.microsoft.com/office/drawing/2014/main" id="{4EC94491-6539-F941-898A-4BB887977E4E}"/>
              </a:ext>
            </a:extLst>
          </p:cNvPr>
          <p:cNvSpPr txBox="1">
            <a:spLocks/>
          </p:cNvSpPr>
          <p:nvPr/>
        </p:nvSpPr>
        <p:spPr>
          <a:xfrm>
            <a:off x="85493" y="86467"/>
            <a:ext cx="9306158" cy="6319745"/>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Interconnected world</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North American continent includes the countries of the USA, Canada and Mexico as well as the Central American countries of Guatemala etc. The South American continent includes countries of Brazil </a:t>
            </a: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etc</a:t>
            </a: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Know significant rivers of the UK</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Tropic of Cancer is 23 degrees north of the equator and Tropic of Capricorn is 23 degrees south of the equator.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Climatic variation describes the changes in weather patterns or the average weather conditions of a country or continent </a:t>
            </a: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 name="Rectangle 1"/>
          <p:cNvSpPr/>
          <p:nvPr/>
        </p:nvSpPr>
        <p:spPr>
          <a:xfrm>
            <a:off x="175077" y="4543482"/>
            <a:ext cx="5346543" cy="9325630"/>
          </a:xfrm>
          <a:prstGeom prst="rect">
            <a:avLst/>
          </a:prstGeom>
        </p:spPr>
        <p:txBody>
          <a:bodyPr wrap="square">
            <a:spAutoFit/>
          </a:bodyPr>
          <a:lstStyle/>
          <a:p>
            <a:pPr marL="457200" indent="-457200">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Human features can be interconnected by function, type and transport links </a:t>
            </a:r>
          </a:p>
          <a:p>
            <a:pPr marL="457200" indent="-457200">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Land uses include agricultural, recreational, housing and industry. Water systems are used for transport, industry, leisure and </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power</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A six figure grid reference contains six numbers and is more precise than a four figure grid reference. The first three figures are called the easting and are located along the top and bottom of a map. The second three figures are called the northing and are found up both sides of a map.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The four cardinal directions are at 90 degree angles on the compass rose. The four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intercardinal</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 points are halfway between the cardinal points.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Field techniques can provide evidence to support and answer a geographical hypothesis. </a:t>
            </a: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3" name="Subtitle 2">
            <a:extLst>
              <a:ext uri="{FF2B5EF4-FFF2-40B4-BE49-F238E27FC236}">
                <a16:creationId xmlns:a16="http://schemas.microsoft.com/office/drawing/2014/main" id="{4EC94491-6539-F941-898A-4BB887977E4E}"/>
              </a:ext>
            </a:extLst>
          </p:cNvPr>
          <p:cNvSpPr txBox="1">
            <a:spLocks/>
          </p:cNvSpPr>
          <p:nvPr/>
        </p:nvSpPr>
        <p:spPr>
          <a:xfrm>
            <a:off x="13889472" y="9311329"/>
            <a:ext cx="9998448" cy="361131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Water cannot be made – it is recycled through the water cycle (evaporation, condensation, precipitation, collection) and it changes states through heating and cooling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Secondary data includes information gathered by geographical reports, surveys, maps, research, books and the internet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Rivers, seas and oceans can transform a landscape through erosion, deposition and transportation </a:t>
            </a:r>
          </a:p>
        </p:txBody>
      </p:sp>
    </p:spTree>
    <p:extLst>
      <p:ext uri="{BB962C8B-B14F-4D97-AF65-F5344CB8AC3E}">
        <p14:creationId xmlns:p14="http://schemas.microsoft.com/office/powerpoint/2010/main" val="34636083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a:off x="6308260" y="162676"/>
            <a:ext cx="8776384" cy="13553324"/>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a:off x="14277261" y="9215052"/>
            <a:ext cx="645639" cy="1071948"/>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12009796" y="4284706"/>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725735" y="2545491"/>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a:off x="8560799" y="8793893"/>
            <a:ext cx="111519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sp>
        <p:nvSpPr>
          <p:cNvPr id="286" name="Subtitle 2">
            <a:extLst>
              <a:ext uri="{FF2B5EF4-FFF2-40B4-BE49-F238E27FC236}">
                <a16:creationId xmlns:a16="http://schemas.microsoft.com/office/drawing/2014/main" id="{21FE07F3-9EF9-9A4A-9E3C-C6D1D8A7338A}"/>
              </a:ext>
            </a:extLst>
          </p:cNvPr>
          <p:cNvSpPr txBox="1">
            <a:spLocks/>
          </p:cNvSpPr>
          <p:nvPr/>
        </p:nvSpPr>
        <p:spPr>
          <a:xfrm>
            <a:off x="14791927" y="3123170"/>
            <a:ext cx="9305261" cy="1348478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North America is broadly categorized into six major biomes (tundra, coniferous forest, grasslands </a:t>
            </a:r>
            <a:r>
              <a:rPr lang="en-US" sz="2600" dirty="0" err="1"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etc</a:t>
            </a: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 South America has a vast variety of biomes including desert, alpine and rainforest.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Soil fertility, drainage and climate influence the placement and success of agricultural land</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Changes to weather and climate can affect land use. Farmers living in different countries adapt their farming practices to suit their local climate and landscape</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Transport networks can be tangible (rail, road) or intangible (air and sea corridors). These networks link places together and allow for the movement of people and goods. They are usually built where there is a high demand for the movement of goods or people. They run between places where journeys start or finish (airports, bus stations)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Agricultural land use in the UK can be divided into arable, pastoral and mixed. An allotment is a small piece of land used to grow fruits, vegetables and flowers. A wide variety of crops are farmed in the UK (wheat, barely, oats) and a variety of livestock are reared (beef, poultry and pigs)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Compass points can be used to describe the relationship of features to each other or to describe the direction of travel. Accurate grid references identify the position of key physical and human features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geographical enquiry can help us to understand the physical geography (rivers, coasts) or human geography (population changes, migration) of an area and the impacts on the surrounding environment</a:t>
            </a: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91" name="TextBox 290">
            <a:extLst>
              <a:ext uri="{FF2B5EF4-FFF2-40B4-BE49-F238E27FC236}">
                <a16:creationId xmlns:a16="http://schemas.microsoft.com/office/drawing/2014/main" id="{16B614EB-32D2-EF47-88CE-B59FFE224DD0}"/>
              </a:ext>
            </a:extLst>
          </p:cNvPr>
          <p:cNvSpPr txBox="1"/>
          <p:nvPr/>
        </p:nvSpPr>
        <p:spPr>
          <a:xfrm>
            <a:off x="8700764" y="15048"/>
            <a:ext cx="2802370" cy="553998"/>
          </a:xfrm>
          <a:prstGeom prst="rect">
            <a:avLst/>
          </a:prstGeom>
          <a:noFill/>
        </p:spPr>
        <p:txBody>
          <a:bodyPr wrap="none" rtlCol="0" anchor="ctr" anchorCtr="0">
            <a:spAutoFit/>
          </a:bodyPr>
          <a:lstStyle/>
          <a:p>
            <a:r>
              <a:rPr lang="en-US" sz="3000" b="1" dirty="0" smtClean="0">
                <a:solidFill>
                  <a:schemeClr val="tx2"/>
                </a:solidFill>
                <a:latin typeface="Fira Sans" panose="020B0503050000020004" pitchFamily="34" charset="0"/>
                <a:ea typeface="League Spartan" charset="0"/>
                <a:cs typeface="Poppins" pitchFamily="2" charset="77"/>
              </a:rPr>
              <a:t>Sow, grow and farm</a:t>
            </a:r>
            <a:endParaRPr lang="en-US" sz="3000" b="1" dirty="0">
              <a:solidFill>
                <a:schemeClr val="tx2"/>
              </a:solidFill>
              <a:latin typeface="Fira Sans" panose="020B0503050000020004" pitchFamily="34" charset="0"/>
              <a:ea typeface="League Spartan" charset="0"/>
              <a:cs typeface="Poppins" pitchFamily="2" charset="77"/>
            </a:endParaRPr>
          </a:p>
        </p:txBody>
      </p:sp>
      <p:sp>
        <p:nvSpPr>
          <p:cNvPr id="292" name="Subtitle 2">
            <a:extLst>
              <a:ext uri="{FF2B5EF4-FFF2-40B4-BE49-F238E27FC236}">
                <a16:creationId xmlns:a16="http://schemas.microsoft.com/office/drawing/2014/main" id="{C645F403-6E14-CE40-AB5E-C2427FF3E842}"/>
              </a:ext>
            </a:extLst>
          </p:cNvPr>
          <p:cNvSpPr txBox="1">
            <a:spLocks/>
          </p:cNvSpPr>
          <p:nvPr/>
        </p:nvSpPr>
        <p:spPr>
          <a:xfrm>
            <a:off x="274642" y="4459245"/>
            <a:ext cx="5765007" cy="176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96" name="TextBox 295">
            <a:extLst>
              <a:ext uri="{FF2B5EF4-FFF2-40B4-BE49-F238E27FC236}">
                <a16:creationId xmlns:a16="http://schemas.microsoft.com/office/drawing/2014/main" id="{D437FCD9-43AF-5947-B591-0B2B84B1D5BF}"/>
              </a:ext>
            </a:extLst>
          </p:cNvPr>
          <p:cNvSpPr txBox="1"/>
          <p:nvPr/>
        </p:nvSpPr>
        <p:spPr>
          <a:xfrm>
            <a:off x="10016929" y="8524918"/>
            <a:ext cx="3048903" cy="5078313"/>
          </a:xfrm>
          <a:prstGeom prst="rect">
            <a:avLst/>
          </a:prstGeom>
          <a:noFill/>
        </p:spPr>
        <p:txBody>
          <a:bodyPr wrap="square" rtlCol="0" anchor="ctr" anchorCtr="0">
            <a:spAutoFit/>
          </a:bodyPr>
          <a:lstStyle/>
          <a:p>
            <a:pPr algn="r"/>
            <a:r>
              <a:rPr lang="en-US" sz="3000" b="1" dirty="0" smtClean="0">
                <a:solidFill>
                  <a:schemeClr val="tx2"/>
                </a:solidFill>
                <a:latin typeface="Fira Sans" panose="020B0503050000020004" pitchFamily="34" charset="0"/>
                <a:ea typeface="League Spartan" charset="0"/>
                <a:cs typeface="Poppins" pitchFamily="2" charset="77"/>
              </a:rPr>
              <a:t>Groundbreaking Greeks</a:t>
            </a:r>
          </a:p>
          <a:p>
            <a:pPr marL="457200" indent="-457200" algn="r">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Aerial photography is used in cartography, land-use planning and environmental studies. It can be used alongside maps to find out detailed information about a place or places</a:t>
            </a: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pPr algn="r"/>
            <a:endParaRPr lang="en-US" sz="3000" b="1" dirty="0">
              <a:solidFill>
                <a:schemeClr val="tx2"/>
              </a:solidFill>
              <a:latin typeface="Fira Sans" panose="020B0503050000020004" pitchFamily="34" charset="0"/>
              <a:ea typeface="League Spartan" charset="0"/>
              <a:cs typeface="Poppins" pitchFamily="2" charset="77"/>
            </a:endParaRPr>
          </a:p>
        </p:txBody>
      </p:sp>
      <p:grpSp>
        <p:nvGrpSpPr>
          <p:cNvPr id="23" name="Group 22">
            <a:extLst>
              <a:ext uri="{FF2B5EF4-FFF2-40B4-BE49-F238E27FC236}">
                <a16:creationId xmlns:a16="http://schemas.microsoft.com/office/drawing/2014/main" id="{C956A66C-1FB0-B440-BF62-8D2D8C0FA6A4}"/>
              </a:ext>
            </a:extLst>
          </p:cNvPr>
          <p:cNvGrpSpPr/>
          <p:nvPr/>
        </p:nvGrpSpPr>
        <p:grpSpPr>
          <a:xfrm>
            <a:off x="67440" y="49396"/>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56128" y="327011"/>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Y5</a:t>
            </a:r>
            <a:endParaRPr lang="en-US" sz="6000" b="1" dirty="0">
              <a:solidFill>
                <a:schemeClr val="accent4"/>
              </a:solidFill>
              <a:latin typeface="Fira Sans" panose="020B0503050000020004" pitchFamily="34" charset="0"/>
            </a:endParaRPr>
          </a:p>
        </p:txBody>
      </p:sp>
      <p:sp>
        <p:nvSpPr>
          <p:cNvPr id="17" name="Rectangle 16"/>
          <p:cNvSpPr/>
          <p:nvPr/>
        </p:nvSpPr>
        <p:spPr>
          <a:xfrm>
            <a:off x="2056650" y="252135"/>
            <a:ext cx="3853227" cy="523220"/>
          </a:xfrm>
          <a:prstGeom prst="rect">
            <a:avLst/>
          </a:prstGeom>
        </p:spPr>
        <p:txBody>
          <a:bodyPr wrap="square">
            <a:spAutoFit/>
          </a:bodyPr>
          <a:lstStyle/>
          <a:p>
            <a:r>
              <a:rPr lang="en-US" sz="2800" b="1" dirty="0" smtClean="0">
                <a:solidFill>
                  <a:schemeClr val="tx2"/>
                </a:solidFill>
                <a:latin typeface="Fira Sans" panose="020B0503050000020004" pitchFamily="34" charset="0"/>
                <a:ea typeface="League Spartan" charset="0"/>
                <a:cs typeface="Poppins" pitchFamily="2" charset="77"/>
              </a:rPr>
              <a:t>Investigating our world </a:t>
            </a:r>
            <a:endParaRPr lang="en-US" sz="2800" b="1" dirty="0">
              <a:solidFill>
                <a:schemeClr val="tx2"/>
              </a:solidFill>
              <a:latin typeface="Fira Sans" panose="020B0503050000020004" pitchFamily="34" charset="0"/>
              <a:ea typeface="League Spartan" charset="0"/>
              <a:cs typeface="Poppins" pitchFamily="2" charset="77"/>
            </a:endParaRPr>
          </a:p>
        </p:txBody>
      </p:sp>
      <p:sp>
        <p:nvSpPr>
          <p:cNvPr id="2" name="Rectangle 1"/>
          <p:cNvSpPr/>
          <p:nvPr/>
        </p:nvSpPr>
        <p:spPr>
          <a:xfrm>
            <a:off x="8408822" y="448483"/>
            <a:ext cx="14823416" cy="3323987"/>
          </a:xfrm>
          <a:prstGeom prst="rect">
            <a:avLst/>
          </a:prstGeom>
        </p:spPr>
        <p:txBody>
          <a:bodyPr wrap="square">
            <a:spAutoFit/>
          </a:bodyPr>
          <a:lstStyle/>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Farming challenges for developing countries include poor soil, disease, drought and lack of markets. Education, fair trade and technology are ways in which these challenges can be reduced.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The topography of an area intended for agricultural purposes is an important consideration. In particular, the topographical slope or gradient plays a large part in controlling hydrology and potential soil erosion.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The Earth has five climate zones (desert, Mediterranean, polar, temperate and tropical). Mountains have variable climates depending on altitude. A biome is a large ecological area on the Earth’s surface, such as desert, forest etc. Biomes are often defined by a range of factors such as temperature, climate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etc</a:t>
            </a: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01" name="Rectangle 100"/>
          <p:cNvSpPr/>
          <p:nvPr/>
        </p:nvSpPr>
        <p:spPr>
          <a:xfrm>
            <a:off x="-94720" y="1252720"/>
            <a:ext cx="6720950" cy="9787295"/>
          </a:xfrm>
          <a:prstGeom prst="rect">
            <a:avLst/>
          </a:prstGeom>
        </p:spPr>
        <p:txBody>
          <a:bodyPr wrap="square">
            <a:spAutoFit/>
          </a:bodyPr>
          <a:lstStyle/>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Know major cities around the world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Relative location is where somewhere is found in comparison with other features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The Prime Meridian  is an imaginary line that divides the Earth into eastern and western hemispheres. The time at Greenwich is called Greenwich Mean Time. Each time zone that is 15 degrees to the west of Greenwich is another hour earlier than GMT. Each time zone 15 degrees to the east is another hour later</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Know the seven continents and that they vary in size, shape, location, population and climate.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Industries can make their manufacturing processes more sustainable and better for the environment by using renewable energy sources, reusing and recycling and sharing resources.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Geographical data such as demographics or economic statistics can be used as evidence to support conclusions</a:t>
            </a:r>
          </a:p>
          <a:p>
            <a:pPr marL="457200" indent="-457200">
              <a:lnSpc>
                <a:spcPts val="3600"/>
              </a:lnSpc>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3" name="Rectangle 2"/>
          <p:cNvSpPr/>
          <p:nvPr/>
        </p:nvSpPr>
        <p:spPr>
          <a:xfrm>
            <a:off x="21291" y="9496267"/>
            <a:ext cx="9040178" cy="3785652"/>
          </a:xfrm>
          <a:prstGeom prst="rect">
            <a:avLst/>
          </a:prstGeom>
        </p:spPr>
        <p:txBody>
          <a:bodyPr wrap="square">
            <a:spAutoFit/>
          </a:bodyPr>
          <a:lstStyle/>
          <a:p>
            <a:pPr marL="457200" indent="-457200">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The term ‘relief’ describes the difference between the highest and lowest elevations of an area. Relief maps show the contours of land based on shape and height. Contour lines show the elevation of land. They are usually orange or brown in </a:t>
            </a:r>
            <a:r>
              <a:rPr lang="en-US" sz="2600" dirty="0" err="1">
                <a:latin typeface="Fira Sans Light" panose="020B0403050000020004" pitchFamily="34" charset="0"/>
                <a:ea typeface="Open Sans Light" panose="020B0306030504020204" pitchFamily="34" charset="0"/>
                <a:cs typeface="Open Sans Light" panose="020B0306030504020204" pitchFamily="34" charset="0"/>
              </a:rPr>
              <a:t>colour</a:t>
            </a:r>
            <a:r>
              <a:rPr lang="en-US" sz="2600" dirty="0">
                <a:latin typeface="Fira Sans Light" panose="020B0403050000020004" pitchFamily="34" charset="0"/>
                <a:ea typeface="Open Sans Light" panose="020B0306030504020204" pitchFamily="34" charset="0"/>
                <a:cs typeface="Open Sans Light" panose="020B0306030504020204" pitchFamily="34" charset="0"/>
              </a:rPr>
              <a:t>. If close together, the ground is steep, if further apart it is sloping. </a:t>
            </a:r>
          </a:p>
          <a:p>
            <a:pPr marL="457200" indent="-457200">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Settlements come in many different sizes and these can be ranked according to their population and level of services. A hierarchy includes hamlet, village, town, city and large city </a:t>
            </a:r>
          </a:p>
        </p:txBody>
      </p:sp>
    </p:spTree>
    <p:extLst>
      <p:ext uri="{BB962C8B-B14F-4D97-AF65-F5344CB8AC3E}">
        <p14:creationId xmlns:p14="http://schemas.microsoft.com/office/powerpoint/2010/main" val="23978598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5462F81D-5CBD-E34A-AF48-778EE5C56DCF}"/>
              </a:ext>
            </a:extLst>
          </p:cNvPr>
          <p:cNvGrpSpPr/>
          <p:nvPr/>
        </p:nvGrpSpPr>
        <p:grpSpPr>
          <a:xfrm flipH="1">
            <a:off x="5193107" y="0"/>
            <a:ext cx="10041237" cy="13716000"/>
            <a:chOff x="6263905" y="0"/>
            <a:chExt cx="9051323" cy="13716000"/>
          </a:xfrm>
        </p:grpSpPr>
        <p:sp>
          <p:nvSpPr>
            <p:cNvPr id="185" name="Freeform 1">
              <a:extLst>
                <a:ext uri="{FF2B5EF4-FFF2-40B4-BE49-F238E27FC236}">
                  <a16:creationId xmlns:a16="http://schemas.microsoft.com/office/drawing/2014/main" id="{28330879-8C3A-044D-BA38-5E9BA47A15BA}"/>
                </a:ext>
              </a:extLst>
            </p:cNvPr>
            <p:cNvSpPr>
              <a:spLocks noChangeArrowheads="1"/>
            </p:cNvSpPr>
            <p:nvPr/>
          </p:nvSpPr>
          <p:spPr bwMode="auto">
            <a:xfrm>
              <a:off x="6263905" y="0"/>
              <a:ext cx="9051323" cy="13716000"/>
            </a:xfrm>
            <a:custGeom>
              <a:avLst/>
              <a:gdLst>
                <a:gd name="T0" fmla="*/ 9787 w 12920"/>
                <a:gd name="T1" fmla="*/ 19577 h 19578"/>
                <a:gd name="T2" fmla="*/ 9787 w 12920"/>
                <a:gd name="T3" fmla="*/ 9515 h 19578"/>
                <a:gd name="T4" fmla="*/ 9787 w 12920"/>
                <a:gd name="T5" fmla="*/ 9515 h 19578"/>
                <a:gd name="T6" fmla="*/ 8930 w 12920"/>
                <a:gd name="T7" fmla="*/ 8658 h 19578"/>
                <a:gd name="T8" fmla="*/ 8930 w 12920"/>
                <a:gd name="T9" fmla="*/ 8658 h 19578"/>
                <a:gd name="T10" fmla="*/ 8073 w 12920"/>
                <a:gd name="T11" fmla="*/ 9515 h 19578"/>
                <a:gd name="T12" fmla="*/ 8073 w 12920"/>
                <a:gd name="T13" fmla="*/ 9949 h 19578"/>
                <a:gd name="T14" fmla="*/ 8073 w 12920"/>
                <a:gd name="T15" fmla="*/ 9949 h 19578"/>
                <a:gd name="T16" fmla="*/ 4084 w 12920"/>
                <a:gd name="T17" fmla="*/ 13938 h 19578"/>
                <a:gd name="T18" fmla="*/ 3989 w 12920"/>
                <a:gd name="T19" fmla="*/ 13938 h 19578"/>
                <a:gd name="T20" fmla="*/ 3989 w 12920"/>
                <a:gd name="T21" fmla="*/ 13938 h 19578"/>
                <a:gd name="T22" fmla="*/ 0 w 12920"/>
                <a:gd name="T23" fmla="*/ 9949 h 19578"/>
                <a:gd name="T24" fmla="*/ 0 w 12920"/>
                <a:gd name="T25" fmla="*/ 0 h 19578"/>
                <a:gd name="T26" fmla="*/ 3133 w 12920"/>
                <a:gd name="T27" fmla="*/ 0 h 19578"/>
                <a:gd name="T28" fmla="*/ 3133 w 12920"/>
                <a:gd name="T29" fmla="*/ 9949 h 19578"/>
                <a:gd name="T30" fmla="*/ 3133 w 12920"/>
                <a:gd name="T31" fmla="*/ 9949 h 19578"/>
                <a:gd name="T32" fmla="*/ 3989 w 12920"/>
                <a:gd name="T33" fmla="*/ 10805 h 19578"/>
                <a:gd name="T34" fmla="*/ 4084 w 12920"/>
                <a:gd name="T35" fmla="*/ 10805 h 19578"/>
                <a:gd name="T36" fmla="*/ 4084 w 12920"/>
                <a:gd name="T37" fmla="*/ 10805 h 19578"/>
                <a:gd name="T38" fmla="*/ 4940 w 12920"/>
                <a:gd name="T39" fmla="*/ 9949 h 19578"/>
                <a:gd name="T40" fmla="*/ 4940 w 12920"/>
                <a:gd name="T41" fmla="*/ 9515 h 19578"/>
                <a:gd name="T42" fmla="*/ 4940 w 12920"/>
                <a:gd name="T43" fmla="*/ 9515 h 19578"/>
                <a:gd name="T44" fmla="*/ 8930 w 12920"/>
                <a:gd name="T45" fmla="*/ 5526 h 19578"/>
                <a:gd name="T46" fmla="*/ 8930 w 12920"/>
                <a:gd name="T47" fmla="*/ 5526 h 19578"/>
                <a:gd name="T48" fmla="*/ 12919 w 12920"/>
                <a:gd name="T49" fmla="*/ 9515 h 19578"/>
                <a:gd name="T50" fmla="*/ 12919 w 12920"/>
                <a:gd name="T51" fmla="*/ 19577 h 19578"/>
                <a:gd name="T52" fmla="*/ 9787 w 12920"/>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920" h="19578">
                  <a:moveTo>
                    <a:pt x="9787" y="19577"/>
                  </a:moveTo>
                  <a:lnTo>
                    <a:pt x="9787" y="9515"/>
                  </a:lnTo>
                  <a:lnTo>
                    <a:pt x="9787" y="9515"/>
                  </a:lnTo>
                  <a:cubicBezTo>
                    <a:pt x="9787" y="9043"/>
                    <a:pt x="9402" y="8658"/>
                    <a:pt x="8930" y="8658"/>
                  </a:cubicBezTo>
                  <a:lnTo>
                    <a:pt x="8930" y="8658"/>
                  </a:lnTo>
                  <a:cubicBezTo>
                    <a:pt x="8457" y="8658"/>
                    <a:pt x="8073" y="9043"/>
                    <a:pt x="8073" y="9515"/>
                  </a:cubicBezTo>
                  <a:lnTo>
                    <a:pt x="8073" y="9949"/>
                  </a:lnTo>
                  <a:lnTo>
                    <a:pt x="8073" y="9949"/>
                  </a:lnTo>
                  <a:cubicBezTo>
                    <a:pt x="8073" y="12149"/>
                    <a:pt x="6283" y="13938"/>
                    <a:pt x="4084" y="13938"/>
                  </a:cubicBezTo>
                  <a:lnTo>
                    <a:pt x="3989" y="13938"/>
                  </a:lnTo>
                  <a:lnTo>
                    <a:pt x="3989" y="13938"/>
                  </a:lnTo>
                  <a:cubicBezTo>
                    <a:pt x="1790" y="13938"/>
                    <a:pt x="0" y="12149"/>
                    <a:pt x="0" y="9949"/>
                  </a:cubicBezTo>
                  <a:lnTo>
                    <a:pt x="0" y="0"/>
                  </a:lnTo>
                  <a:lnTo>
                    <a:pt x="3133" y="0"/>
                  </a:lnTo>
                  <a:lnTo>
                    <a:pt x="3133" y="9949"/>
                  </a:lnTo>
                  <a:lnTo>
                    <a:pt x="3133" y="9949"/>
                  </a:lnTo>
                  <a:cubicBezTo>
                    <a:pt x="3133" y="10421"/>
                    <a:pt x="3517" y="10805"/>
                    <a:pt x="3989" y="10805"/>
                  </a:cubicBezTo>
                  <a:lnTo>
                    <a:pt x="4084" y="10805"/>
                  </a:lnTo>
                  <a:lnTo>
                    <a:pt x="4084" y="10805"/>
                  </a:lnTo>
                  <a:cubicBezTo>
                    <a:pt x="4556" y="10805"/>
                    <a:pt x="4940" y="10421"/>
                    <a:pt x="4940" y="9949"/>
                  </a:cubicBezTo>
                  <a:lnTo>
                    <a:pt x="4940" y="9515"/>
                  </a:lnTo>
                  <a:lnTo>
                    <a:pt x="4940" y="9515"/>
                  </a:lnTo>
                  <a:cubicBezTo>
                    <a:pt x="4940" y="7316"/>
                    <a:pt x="6730" y="5526"/>
                    <a:pt x="8930" y="5526"/>
                  </a:cubicBezTo>
                  <a:lnTo>
                    <a:pt x="8930" y="5526"/>
                  </a:lnTo>
                  <a:cubicBezTo>
                    <a:pt x="11130" y="5526"/>
                    <a:pt x="12919" y="7316"/>
                    <a:pt x="12919" y="9515"/>
                  </a:cubicBezTo>
                  <a:lnTo>
                    <a:pt x="12919" y="19577"/>
                  </a:lnTo>
                  <a:lnTo>
                    <a:pt x="9787" y="19577"/>
                  </a:lnTo>
                </a:path>
              </a:pathLst>
            </a:custGeom>
            <a:solidFill>
              <a:srgbClr val="CEE3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186" name="Freeform 2">
              <a:extLst>
                <a:ext uri="{FF2B5EF4-FFF2-40B4-BE49-F238E27FC236}">
                  <a16:creationId xmlns:a16="http://schemas.microsoft.com/office/drawing/2014/main" id="{25423859-04CF-314B-98A7-7C9C09525A0D}"/>
                </a:ext>
              </a:extLst>
            </p:cNvPr>
            <p:cNvSpPr>
              <a:spLocks noChangeArrowheads="1"/>
            </p:cNvSpPr>
            <p:nvPr/>
          </p:nvSpPr>
          <p:spPr bwMode="auto">
            <a:xfrm>
              <a:off x="6402918" y="0"/>
              <a:ext cx="8776386" cy="13716000"/>
            </a:xfrm>
            <a:custGeom>
              <a:avLst/>
              <a:gdLst>
                <a:gd name="T0" fmla="*/ 9786 w 12528"/>
                <a:gd name="T1" fmla="*/ 19577 h 19578"/>
                <a:gd name="T2" fmla="*/ 9786 w 12528"/>
                <a:gd name="T3" fmla="*/ 9515 h 19578"/>
                <a:gd name="T4" fmla="*/ 9786 w 12528"/>
                <a:gd name="T5" fmla="*/ 9515 h 19578"/>
                <a:gd name="T6" fmla="*/ 8734 w 12528"/>
                <a:gd name="T7" fmla="*/ 8463 h 19578"/>
                <a:gd name="T8" fmla="*/ 8734 w 12528"/>
                <a:gd name="T9" fmla="*/ 8463 h 19578"/>
                <a:gd name="T10" fmla="*/ 7681 w 12528"/>
                <a:gd name="T11" fmla="*/ 9515 h 19578"/>
                <a:gd name="T12" fmla="*/ 7681 w 12528"/>
                <a:gd name="T13" fmla="*/ 9949 h 19578"/>
                <a:gd name="T14" fmla="*/ 7681 w 12528"/>
                <a:gd name="T15" fmla="*/ 9949 h 19578"/>
                <a:gd name="T16" fmla="*/ 3888 w 12528"/>
                <a:gd name="T17" fmla="*/ 13742 h 19578"/>
                <a:gd name="T18" fmla="*/ 3793 w 12528"/>
                <a:gd name="T19" fmla="*/ 13742 h 19578"/>
                <a:gd name="T20" fmla="*/ 3793 w 12528"/>
                <a:gd name="T21" fmla="*/ 13742 h 19578"/>
                <a:gd name="T22" fmla="*/ 0 w 12528"/>
                <a:gd name="T23" fmla="*/ 9949 h 19578"/>
                <a:gd name="T24" fmla="*/ 0 w 12528"/>
                <a:gd name="T25" fmla="*/ 0 h 19578"/>
                <a:gd name="T26" fmla="*/ 2741 w 12528"/>
                <a:gd name="T27" fmla="*/ 0 h 19578"/>
                <a:gd name="T28" fmla="*/ 2741 w 12528"/>
                <a:gd name="T29" fmla="*/ 9949 h 19578"/>
                <a:gd name="T30" fmla="*/ 2741 w 12528"/>
                <a:gd name="T31" fmla="*/ 9949 h 19578"/>
                <a:gd name="T32" fmla="*/ 3793 w 12528"/>
                <a:gd name="T33" fmla="*/ 11002 h 19578"/>
                <a:gd name="T34" fmla="*/ 3888 w 12528"/>
                <a:gd name="T35" fmla="*/ 11002 h 19578"/>
                <a:gd name="T36" fmla="*/ 3888 w 12528"/>
                <a:gd name="T37" fmla="*/ 11002 h 19578"/>
                <a:gd name="T38" fmla="*/ 4940 w 12528"/>
                <a:gd name="T39" fmla="*/ 9949 h 19578"/>
                <a:gd name="T40" fmla="*/ 4940 w 12528"/>
                <a:gd name="T41" fmla="*/ 9515 h 19578"/>
                <a:gd name="T42" fmla="*/ 4940 w 12528"/>
                <a:gd name="T43" fmla="*/ 9515 h 19578"/>
                <a:gd name="T44" fmla="*/ 8734 w 12528"/>
                <a:gd name="T45" fmla="*/ 5722 h 19578"/>
                <a:gd name="T46" fmla="*/ 8734 w 12528"/>
                <a:gd name="T47" fmla="*/ 5722 h 19578"/>
                <a:gd name="T48" fmla="*/ 12527 w 12528"/>
                <a:gd name="T49" fmla="*/ 9515 h 19578"/>
                <a:gd name="T50" fmla="*/ 12527 w 12528"/>
                <a:gd name="T51" fmla="*/ 19577 h 19578"/>
                <a:gd name="T52" fmla="*/ 9786 w 12528"/>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28" h="19578">
                  <a:moveTo>
                    <a:pt x="9786" y="19577"/>
                  </a:moveTo>
                  <a:lnTo>
                    <a:pt x="9786" y="9515"/>
                  </a:lnTo>
                  <a:lnTo>
                    <a:pt x="9786" y="9515"/>
                  </a:lnTo>
                  <a:cubicBezTo>
                    <a:pt x="9786" y="8935"/>
                    <a:pt x="9314" y="8463"/>
                    <a:pt x="8734" y="8463"/>
                  </a:cubicBezTo>
                  <a:lnTo>
                    <a:pt x="8734" y="8463"/>
                  </a:lnTo>
                  <a:cubicBezTo>
                    <a:pt x="8153" y="8463"/>
                    <a:pt x="7681" y="8935"/>
                    <a:pt x="7681" y="9515"/>
                  </a:cubicBezTo>
                  <a:lnTo>
                    <a:pt x="7681" y="9949"/>
                  </a:lnTo>
                  <a:lnTo>
                    <a:pt x="7681" y="9949"/>
                  </a:lnTo>
                  <a:cubicBezTo>
                    <a:pt x="7681" y="12040"/>
                    <a:pt x="5979" y="13742"/>
                    <a:pt x="3888" y="13742"/>
                  </a:cubicBezTo>
                  <a:lnTo>
                    <a:pt x="3793" y="13742"/>
                  </a:lnTo>
                  <a:lnTo>
                    <a:pt x="3793" y="13742"/>
                  </a:lnTo>
                  <a:cubicBezTo>
                    <a:pt x="1702" y="13742"/>
                    <a:pt x="0" y="12040"/>
                    <a:pt x="0" y="9949"/>
                  </a:cubicBezTo>
                  <a:lnTo>
                    <a:pt x="0" y="0"/>
                  </a:lnTo>
                  <a:lnTo>
                    <a:pt x="2741" y="0"/>
                  </a:lnTo>
                  <a:lnTo>
                    <a:pt x="2741" y="9949"/>
                  </a:lnTo>
                  <a:lnTo>
                    <a:pt x="2741" y="9949"/>
                  </a:lnTo>
                  <a:cubicBezTo>
                    <a:pt x="2741" y="10529"/>
                    <a:pt x="3213" y="11002"/>
                    <a:pt x="3793" y="11002"/>
                  </a:cubicBezTo>
                  <a:lnTo>
                    <a:pt x="3888" y="11002"/>
                  </a:lnTo>
                  <a:lnTo>
                    <a:pt x="3888" y="11002"/>
                  </a:lnTo>
                  <a:cubicBezTo>
                    <a:pt x="4468" y="11002"/>
                    <a:pt x="4940" y="10529"/>
                    <a:pt x="4940" y="9949"/>
                  </a:cubicBezTo>
                  <a:lnTo>
                    <a:pt x="4940" y="9515"/>
                  </a:lnTo>
                  <a:lnTo>
                    <a:pt x="4940" y="9515"/>
                  </a:lnTo>
                  <a:cubicBezTo>
                    <a:pt x="4940" y="7424"/>
                    <a:pt x="6642" y="5722"/>
                    <a:pt x="8734" y="5722"/>
                  </a:cubicBezTo>
                  <a:lnTo>
                    <a:pt x="8734" y="5722"/>
                  </a:lnTo>
                  <a:cubicBezTo>
                    <a:pt x="10825" y="5722"/>
                    <a:pt x="12527" y="7424"/>
                    <a:pt x="12527" y="9515"/>
                  </a:cubicBezTo>
                  <a:lnTo>
                    <a:pt x="12527" y="19577"/>
                  </a:lnTo>
                  <a:lnTo>
                    <a:pt x="9786" y="19577"/>
                  </a:lnTo>
                </a:path>
              </a:pathLst>
            </a:custGeom>
            <a:solidFill>
              <a:schemeClr val="accent6">
                <a:lumMod val="60000"/>
                <a:lumOff val="40000"/>
              </a:schemeClr>
            </a:solidFill>
            <a:ln>
              <a:noFill/>
            </a:ln>
            <a:effectLst/>
          </p:spPr>
          <p:txBody>
            <a:bodyPr wrap="none" anchor="ctr"/>
            <a:lstStyle/>
            <a:p>
              <a:endParaRPr lang="en-US" sz="6532" dirty="0">
                <a:latin typeface="Fira Sans Light" panose="020B0403050000020004" pitchFamily="34" charset="0"/>
              </a:endParaRPr>
            </a:p>
          </p:txBody>
        </p:sp>
        <p:sp>
          <p:nvSpPr>
            <p:cNvPr id="187" name="Freeform 3">
              <a:extLst>
                <a:ext uri="{FF2B5EF4-FFF2-40B4-BE49-F238E27FC236}">
                  <a16:creationId xmlns:a16="http://schemas.microsoft.com/office/drawing/2014/main" id="{669D8999-E7D3-9F48-8926-799757FF78D9}"/>
                </a:ext>
              </a:extLst>
            </p:cNvPr>
            <p:cNvSpPr>
              <a:spLocks noChangeArrowheads="1"/>
            </p:cNvSpPr>
            <p:nvPr/>
          </p:nvSpPr>
          <p:spPr bwMode="auto">
            <a:xfrm>
              <a:off x="6538842" y="0"/>
              <a:ext cx="8501447" cy="13716000"/>
            </a:xfrm>
            <a:custGeom>
              <a:avLst/>
              <a:gdLst>
                <a:gd name="T0" fmla="*/ 12136 w 12137"/>
                <a:gd name="T1" fmla="*/ 19577 h 19578"/>
                <a:gd name="T2" fmla="*/ 9787 w 12137"/>
                <a:gd name="T3" fmla="*/ 19577 h 19578"/>
                <a:gd name="T4" fmla="*/ 9787 w 12137"/>
                <a:gd name="T5" fmla="*/ 9515 h 19578"/>
                <a:gd name="T6" fmla="*/ 9787 w 12137"/>
                <a:gd name="T7" fmla="*/ 9515 h 19578"/>
                <a:gd name="T8" fmla="*/ 8538 w 12137"/>
                <a:gd name="T9" fmla="*/ 8267 h 19578"/>
                <a:gd name="T10" fmla="*/ 8538 w 12137"/>
                <a:gd name="T11" fmla="*/ 8267 h 19578"/>
                <a:gd name="T12" fmla="*/ 7289 w 12137"/>
                <a:gd name="T13" fmla="*/ 9515 h 19578"/>
                <a:gd name="T14" fmla="*/ 7289 w 12137"/>
                <a:gd name="T15" fmla="*/ 9949 h 19578"/>
                <a:gd name="T16" fmla="*/ 7289 w 12137"/>
                <a:gd name="T17" fmla="*/ 9949 h 19578"/>
                <a:gd name="T18" fmla="*/ 3692 w 12137"/>
                <a:gd name="T19" fmla="*/ 13546 h 19578"/>
                <a:gd name="T20" fmla="*/ 3597 w 12137"/>
                <a:gd name="T21" fmla="*/ 13546 h 19578"/>
                <a:gd name="T22" fmla="*/ 3597 w 12137"/>
                <a:gd name="T23" fmla="*/ 13546 h 19578"/>
                <a:gd name="T24" fmla="*/ 0 w 12137"/>
                <a:gd name="T25" fmla="*/ 9949 h 19578"/>
                <a:gd name="T26" fmla="*/ 0 w 12137"/>
                <a:gd name="T27" fmla="*/ 0 h 19578"/>
                <a:gd name="T28" fmla="*/ 2349 w 12137"/>
                <a:gd name="T29" fmla="*/ 0 h 19578"/>
                <a:gd name="T30" fmla="*/ 2349 w 12137"/>
                <a:gd name="T31" fmla="*/ 9949 h 19578"/>
                <a:gd name="T32" fmla="*/ 2349 w 12137"/>
                <a:gd name="T33" fmla="*/ 9949 h 19578"/>
                <a:gd name="T34" fmla="*/ 3597 w 12137"/>
                <a:gd name="T35" fmla="*/ 11197 h 19578"/>
                <a:gd name="T36" fmla="*/ 3692 w 12137"/>
                <a:gd name="T37" fmla="*/ 11197 h 19578"/>
                <a:gd name="T38" fmla="*/ 3692 w 12137"/>
                <a:gd name="T39" fmla="*/ 11197 h 19578"/>
                <a:gd name="T40" fmla="*/ 4940 w 12137"/>
                <a:gd name="T41" fmla="*/ 9949 h 19578"/>
                <a:gd name="T42" fmla="*/ 4940 w 12137"/>
                <a:gd name="T43" fmla="*/ 9515 h 19578"/>
                <a:gd name="T44" fmla="*/ 4940 w 12137"/>
                <a:gd name="T45" fmla="*/ 9515 h 19578"/>
                <a:gd name="T46" fmla="*/ 8538 w 12137"/>
                <a:gd name="T47" fmla="*/ 5918 h 19578"/>
                <a:gd name="T48" fmla="*/ 8538 w 12137"/>
                <a:gd name="T49" fmla="*/ 5918 h 19578"/>
                <a:gd name="T50" fmla="*/ 12136 w 12137"/>
                <a:gd name="T51" fmla="*/ 9515 h 19578"/>
                <a:gd name="T52" fmla="*/ 12136 w 12137"/>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137" h="19578">
                  <a:moveTo>
                    <a:pt x="12136" y="19577"/>
                  </a:moveTo>
                  <a:lnTo>
                    <a:pt x="9787" y="19577"/>
                  </a:lnTo>
                  <a:lnTo>
                    <a:pt x="9787" y="9515"/>
                  </a:lnTo>
                  <a:lnTo>
                    <a:pt x="9787" y="9515"/>
                  </a:lnTo>
                  <a:cubicBezTo>
                    <a:pt x="9787" y="8827"/>
                    <a:pt x="9226" y="8267"/>
                    <a:pt x="8538" y="8267"/>
                  </a:cubicBezTo>
                  <a:lnTo>
                    <a:pt x="8538" y="8267"/>
                  </a:lnTo>
                  <a:cubicBezTo>
                    <a:pt x="7850" y="8267"/>
                    <a:pt x="7289" y="8827"/>
                    <a:pt x="7289" y="9515"/>
                  </a:cubicBezTo>
                  <a:lnTo>
                    <a:pt x="7289" y="9949"/>
                  </a:lnTo>
                  <a:lnTo>
                    <a:pt x="7289" y="9949"/>
                  </a:lnTo>
                  <a:cubicBezTo>
                    <a:pt x="7289" y="11933"/>
                    <a:pt x="5676" y="13546"/>
                    <a:pt x="3692" y="13546"/>
                  </a:cubicBezTo>
                  <a:lnTo>
                    <a:pt x="3597" y="13546"/>
                  </a:lnTo>
                  <a:lnTo>
                    <a:pt x="3597" y="13546"/>
                  </a:lnTo>
                  <a:cubicBezTo>
                    <a:pt x="1614" y="13546"/>
                    <a:pt x="0" y="11933"/>
                    <a:pt x="0" y="9949"/>
                  </a:cubicBezTo>
                  <a:lnTo>
                    <a:pt x="0" y="0"/>
                  </a:lnTo>
                  <a:lnTo>
                    <a:pt x="2349" y="0"/>
                  </a:lnTo>
                  <a:lnTo>
                    <a:pt x="2349" y="9949"/>
                  </a:lnTo>
                  <a:lnTo>
                    <a:pt x="2349" y="9949"/>
                  </a:lnTo>
                  <a:cubicBezTo>
                    <a:pt x="2349" y="10637"/>
                    <a:pt x="2909" y="11197"/>
                    <a:pt x="3597" y="11197"/>
                  </a:cubicBezTo>
                  <a:lnTo>
                    <a:pt x="3692" y="11197"/>
                  </a:lnTo>
                  <a:lnTo>
                    <a:pt x="3692" y="11197"/>
                  </a:lnTo>
                  <a:cubicBezTo>
                    <a:pt x="4380" y="11197"/>
                    <a:pt x="4940" y="10637"/>
                    <a:pt x="4940" y="9949"/>
                  </a:cubicBezTo>
                  <a:lnTo>
                    <a:pt x="4940" y="9515"/>
                  </a:lnTo>
                  <a:lnTo>
                    <a:pt x="4940" y="9515"/>
                  </a:lnTo>
                  <a:cubicBezTo>
                    <a:pt x="4940" y="7531"/>
                    <a:pt x="6554" y="5918"/>
                    <a:pt x="8538" y="5918"/>
                  </a:cubicBezTo>
                  <a:lnTo>
                    <a:pt x="8538" y="5918"/>
                  </a:lnTo>
                  <a:cubicBezTo>
                    <a:pt x="10522" y="5918"/>
                    <a:pt x="12136" y="7531"/>
                    <a:pt x="12136" y="9515"/>
                  </a:cubicBezTo>
                  <a:lnTo>
                    <a:pt x="12136" y="19577"/>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188" name="Freeform 4">
              <a:extLst>
                <a:ext uri="{FF2B5EF4-FFF2-40B4-BE49-F238E27FC236}">
                  <a16:creationId xmlns:a16="http://schemas.microsoft.com/office/drawing/2014/main" id="{C1D77E45-35B5-4B41-9113-C33F0194879A}"/>
                </a:ext>
              </a:extLst>
            </p:cNvPr>
            <p:cNvSpPr>
              <a:spLocks noChangeArrowheads="1"/>
            </p:cNvSpPr>
            <p:nvPr/>
          </p:nvSpPr>
          <p:spPr bwMode="auto">
            <a:xfrm>
              <a:off x="6677856" y="0"/>
              <a:ext cx="8226509" cy="13716000"/>
            </a:xfrm>
            <a:custGeom>
              <a:avLst/>
              <a:gdLst>
                <a:gd name="T0" fmla="*/ 9786 w 11745"/>
                <a:gd name="T1" fmla="*/ 19577 h 19578"/>
                <a:gd name="T2" fmla="*/ 9786 w 11745"/>
                <a:gd name="T3" fmla="*/ 9515 h 19578"/>
                <a:gd name="T4" fmla="*/ 9786 w 11745"/>
                <a:gd name="T5" fmla="*/ 9515 h 19578"/>
                <a:gd name="T6" fmla="*/ 8342 w 11745"/>
                <a:gd name="T7" fmla="*/ 8071 h 19578"/>
                <a:gd name="T8" fmla="*/ 8342 w 11745"/>
                <a:gd name="T9" fmla="*/ 8071 h 19578"/>
                <a:gd name="T10" fmla="*/ 6897 w 11745"/>
                <a:gd name="T11" fmla="*/ 9515 h 19578"/>
                <a:gd name="T12" fmla="*/ 6897 w 11745"/>
                <a:gd name="T13" fmla="*/ 9949 h 19578"/>
                <a:gd name="T14" fmla="*/ 6897 w 11745"/>
                <a:gd name="T15" fmla="*/ 9949 h 19578"/>
                <a:gd name="T16" fmla="*/ 3496 w 11745"/>
                <a:gd name="T17" fmla="*/ 13351 h 19578"/>
                <a:gd name="T18" fmla="*/ 3401 w 11745"/>
                <a:gd name="T19" fmla="*/ 13351 h 19578"/>
                <a:gd name="T20" fmla="*/ 3401 w 11745"/>
                <a:gd name="T21" fmla="*/ 13351 h 19578"/>
                <a:gd name="T22" fmla="*/ 0 w 11745"/>
                <a:gd name="T23" fmla="*/ 9949 h 19578"/>
                <a:gd name="T24" fmla="*/ 0 w 11745"/>
                <a:gd name="T25" fmla="*/ 0 h 19578"/>
                <a:gd name="T26" fmla="*/ 1957 w 11745"/>
                <a:gd name="T27" fmla="*/ 0 h 19578"/>
                <a:gd name="T28" fmla="*/ 1957 w 11745"/>
                <a:gd name="T29" fmla="*/ 9949 h 19578"/>
                <a:gd name="T30" fmla="*/ 1957 w 11745"/>
                <a:gd name="T31" fmla="*/ 9949 h 19578"/>
                <a:gd name="T32" fmla="*/ 3401 w 11745"/>
                <a:gd name="T33" fmla="*/ 11393 h 19578"/>
                <a:gd name="T34" fmla="*/ 3496 w 11745"/>
                <a:gd name="T35" fmla="*/ 11393 h 19578"/>
                <a:gd name="T36" fmla="*/ 3496 w 11745"/>
                <a:gd name="T37" fmla="*/ 11393 h 19578"/>
                <a:gd name="T38" fmla="*/ 4940 w 11745"/>
                <a:gd name="T39" fmla="*/ 9949 h 19578"/>
                <a:gd name="T40" fmla="*/ 4940 w 11745"/>
                <a:gd name="T41" fmla="*/ 9515 h 19578"/>
                <a:gd name="T42" fmla="*/ 4940 w 11745"/>
                <a:gd name="T43" fmla="*/ 9515 h 19578"/>
                <a:gd name="T44" fmla="*/ 8342 w 11745"/>
                <a:gd name="T45" fmla="*/ 6114 h 19578"/>
                <a:gd name="T46" fmla="*/ 8342 w 11745"/>
                <a:gd name="T47" fmla="*/ 6114 h 19578"/>
                <a:gd name="T48" fmla="*/ 11744 w 11745"/>
                <a:gd name="T49" fmla="*/ 9515 h 19578"/>
                <a:gd name="T50" fmla="*/ 11744 w 11745"/>
                <a:gd name="T51" fmla="*/ 19577 h 19578"/>
                <a:gd name="T52" fmla="*/ 9786 w 11745"/>
                <a:gd name="T53" fmla="*/ 19577 h 19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45" h="19578">
                  <a:moveTo>
                    <a:pt x="9786" y="19577"/>
                  </a:moveTo>
                  <a:lnTo>
                    <a:pt x="9786" y="9515"/>
                  </a:lnTo>
                  <a:lnTo>
                    <a:pt x="9786" y="9515"/>
                  </a:lnTo>
                  <a:cubicBezTo>
                    <a:pt x="9786" y="8719"/>
                    <a:pt x="9138" y="8071"/>
                    <a:pt x="8342" y="8071"/>
                  </a:cubicBezTo>
                  <a:lnTo>
                    <a:pt x="8342" y="8071"/>
                  </a:lnTo>
                  <a:cubicBezTo>
                    <a:pt x="7546" y="8071"/>
                    <a:pt x="6897" y="8719"/>
                    <a:pt x="6897" y="9515"/>
                  </a:cubicBezTo>
                  <a:lnTo>
                    <a:pt x="6897" y="9949"/>
                  </a:lnTo>
                  <a:lnTo>
                    <a:pt x="6897" y="9949"/>
                  </a:lnTo>
                  <a:cubicBezTo>
                    <a:pt x="6897" y="11824"/>
                    <a:pt x="5371" y="13351"/>
                    <a:pt x="3496" y="13351"/>
                  </a:cubicBezTo>
                  <a:lnTo>
                    <a:pt x="3401" y="13351"/>
                  </a:lnTo>
                  <a:lnTo>
                    <a:pt x="3401" y="13351"/>
                  </a:lnTo>
                  <a:cubicBezTo>
                    <a:pt x="1526" y="13351"/>
                    <a:pt x="0" y="11824"/>
                    <a:pt x="0" y="9949"/>
                  </a:cubicBezTo>
                  <a:lnTo>
                    <a:pt x="0" y="0"/>
                  </a:lnTo>
                  <a:lnTo>
                    <a:pt x="1957" y="0"/>
                  </a:lnTo>
                  <a:lnTo>
                    <a:pt x="1957" y="9949"/>
                  </a:lnTo>
                  <a:lnTo>
                    <a:pt x="1957" y="9949"/>
                  </a:lnTo>
                  <a:cubicBezTo>
                    <a:pt x="1957" y="10745"/>
                    <a:pt x="2605" y="11393"/>
                    <a:pt x="3401" y="11393"/>
                  </a:cubicBezTo>
                  <a:lnTo>
                    <a:pt x="3496" y="11393"/>
                  </a:lnTo>
                  <a:lnTo>
                    <a:pt x="3496" y="11393"/>
                  </a:lnTo>
                  <a:cubicBezTo>
                    <a:pt x="4292" y="11393"/>
                    <a:pt x="4940" y="10745"/>
                    <a:pt x="4940" y="9949"/>
                  </a:cubicBezTo>
                  <a:lnTo>
                    <a:pt x="4940" y="9515"/>
                  </a:lnTo>
                  <a:lnTo>
                    <a:pt x="4940" y="9515"/>
                  </a:lnTo>
                  <a:cubicBezTo>
                    <a:pt x="4940" y="7640"/>
                    <a:pt x="6466" y="6114"/>
                    <a:pt x="8342" y="6114"/>
                  </a:cubicBezTo>
                  <a:lnTo>
                    <a:pt x="8342" y="6114"/>
                  </a:lnTo>
                  <a:cubicBezTo>
                    <a:pt x="10218" y="6114"/>
                    <a:pt x="11744" y="7640"/>
                    <a:pt x="11744" y="9515"/>
                  </a:cubicBezTo>
                  <a:lnTo>
                    <a:pt x="11744" y="19577"/>
                  </a:lnTo>
                  <a:lnTo>
                    <a:pt x="9786" y="19577"/>
                  </a:lnTo>
                </a:path>
              </a:pathLst>
            </a:custGeom>
            <a:solidFill>
              <a:schemeClr val="accent6"/>
            </a:solidFill>
            <a:ln>
              <a:noFill/>
            </a:ln>
            <a:effectLst/>
          </p:spPr>
          <p:txBody>
            <a:bodyPr wrap="none" anchor="ctr"/>
            <a:lstStyle/>
            <a:p>
              <a:endParaRPr lang="en-US" sz="6532" dirty="0">
                <a:latin typeface="Fira Sans Light" panose="020B0403050000020004" pitchFamily="34" charset="0"/>
              </a:endParaRPr>
            </a:p>
          </p:txBody>
        </p:sp>
        <p:sp>
          <p:nvSpPr>
            <p:cNvPr id="189" name="Freeform 5">
              <a:extLst>
                <a:ext uri="{FF2B5EF4-FFF2-40B4-BE49-F238E27FC236}">
                  <a16:creationId xmlns:a16="http://schemas.microsoft.com/office/drawing/2014/main" id="{D749D0C7-BF34-5644-8F7E-E64144823EF1}"/>
                </a:ext>
              </a:extLst>
            </p:cNvPr>
            <p:cNvSpPr>
              <a:spLocks noChangeArrowheads="1"/>
            </p:cNvSpPr>
            <p:nvPr/>
          </p:nvSpPr>
          <p:spPr bwMode="auto">
            <a:xfrm>
              <a:off x="7363656" y="725960"/>
              <a:ext cx="6854909" cy="12291883"/>
            </a:xfrm>
            <a:custGeom>
              <a:avLst/>
              <a:gdLst>
                <a:gd name="T0" fmla="*/ 0 w 9787"/>
                <a:gd name="T1" fmla="*/ 0 h 17547"/>
                <a:gd name="T2" fmla="*/ 0 w 9787"/>
                <a:gd name="T3" fmla="*/ 8913 h 17547"/>
                <a:gd name="T4" fmla="*/ 0 w 9787"/>
                <a:gd name="T5" fmla="*/ 8913 h 17547"/>
                <a:gd name="T6" fmla="*/ 2422 w 9787"/>
                <a:gd name="T7" fmla="*/ 11336 h 17547"/>
                <a:gd name="T8" fmla="*/ 2517 w 9787"/>
                <a:gd name="T9" fmla="*/ 11336 h 17547"/>
                <a:gd name="T10" fmla="*/ 2517 w 9787"/>
                <a:gd name="T11" fmla="*/ 11336 h 17547"/>
                <a:gd name="T12" fmla="*/ 4940 w 9787"/>
                <a:gd name="T13" fmla="*/ 8913 h 17547"/>
                <a:gd name="T14" fmla="*/ 4940 w 9787"/>
                <a:gd name="T15" fmla="*/ 8479 h 17547"/>
                <a:gd name="T16" fmla="*/ 4940 w 9787"/>
                <a:gd name="T17" fmla="*/ 8479 h 17547"/>
                <a:gd name="T18" fmla="*/ 7363 w 9787"/>
                <a:gd name="T19" fmla="*/ 6056 h 17547"/>
                <a:gd name="T20" fmla="*/ 7363 w 9787"/>
                <a:gd name="T21" fmla="*/ 6056 h 17547"/>
                <a:gd name="T22" fmla="*/ 7363 w 9787"/>
                <a:gd name="T23" fmla="*/ 6056 h 17547"/>
                <a:gd name="T24" fmla="*/ 9786 w 9787"/>
                <a:gd name="T25" fmla="*/ 8479 h 17547"/>
                <a:gd name="T26" fmla="*/ 9786 w 9787"/>
                <a:gd name="T27" fmla="*/ 17546 h 17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87" h="17547">
                  <a:moveTo>
                    <a:pt x="0" y="0"/>
                  </a:moveTo>
                  <a:lnTo>
                    <a:pt x="0" y="8913"/>
                  </a:lnTo>
                  <a:lnTo>
                    <a:pt x="0" y="8913"/>
                  </a:lnTo>
                  <a:cubicBezTo>
                    <a:pt x="0" y="10251"/>
                    <a:pt x="1084" y="11336"/>
                    <a:pt x="2422" y="11336"/>
                  </a:cubicBezTo>
                  <a:lnTo>
                    <a:pt x="2517" y="11336"/>
                  </a:lnTo>
                  <a:lnTo>
                    <a:pt x="2517" y="11336"/>
                  </a:lnTo>
                  <a:cubicBezTo>
                    <a:pt x="3855" y="11336"/>
                    <a:pt x="4940" y="10251"/>
                    <a:pt x="4940" y="8913"/>
                  </a:cubicBezTo>
                  <a:lnTo>
                    <a:pt x="4940" y="8479"/>
                  </a:lnTo>
                  <a:lnTo>
                    <a:pt x="4940" y="8479"/>
                  </a:lnTo>
                  <a:cubicBezTo>
                    <a:pt x="4940" y="7142"/>
                    <a:pt x="6024" y="6056"/>
                    <a:pt x="7363" y="6056"/>
                  </a:cubicBezTo>
                  <a:lnTo>
                    <a:pt x="7363" y="6056"/>
                  </a:lnTo>
                  <a:lnTo>
                    <a:pt x="7363" y="6056"/>
                  </a:lnTo>
                  <a:cubicBezTo>
                    <a:pt x="8701" y="6056"/>
                    <a:pt x="9786" y="7142"/>
                    <a:pt x="9786" y="8479"/>
                  </a:cubicBezTo>
                  <a:lnTo>
                    <a:pt x="9786" y="17546"/>
                  </a:lnTo>
                </a:path>
              </a:pathLst>
            </a:custGeom>
            <a:noFill/>
            <a:ln w="38100" cap="flat">
              <a:solidFill>
                <a:schemeClr val="bg1"/>
              </a:solidFill>
              <a:prstDash val="dash"/>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6532" dirty="0">
                <a:latin typeface="Fira Sans Light" panose="020B0403050000020004" pitchFamily="34" charset="0"/>
              </a:endParaRPr>
            </a:p>
          </p:txBody>
        </p:sp>
      </p:grpSp>
      <p:sp>
        <p:nvSpPr>
          <p:cNvPr id="274" name="Freeform 273">
            <a:extLst>
              <a:ext uri="{FF2B5EF4-FFF2-40B4-BE49-F238E27FC236}">
                <a16:creationId xmlns:a16="http://schemas.microsoft.com/office/drawing/2014/main" id="{86382094-E09E-0045-9F2B-81022A2AB888}"/>
              </a:ext>
            </a:extLst>
          </p:cNvPr>
          <p:cNvSpPr>
            <a:spLocks noChangeArrowheads="1"/>
          </p:cNvSpPr>
          <p:nvPr/>
        </p:nvSpPr>
        <p:spPr bwMode="auto">
          <a:xfrm>
            <a:off x="13576014" y="13203195"/>
            <a:ext cx="1281319" cy="385452"/>
          </a:xfrm>
          <a:custGeom>
            <a:avLst/>
            <a:gdLst>
              <a:gd name="connsiteX0" fmla="*/ 1149178 w 1281319"/>
              <a:gd name="connsiteY0" fmla="*/ 0 h 385452"/>
              <a:gd name="connsiteX1" fmla="*/ 1281319 w 1281319"/>
              <a:gd name="connsiteY1" fmla="*/ 0 h 385452"/>
              <a:gd name="connsiteX2" fmla="*/ 1281319 w 1281319"/>
              <a:gd name="connsiteY2" fmla="*/ 385452 h 385452"/>
              <a:gd name="connsiteX3" fmla="*/ 1149178 w 1281319"/>
              <a:gd name="connsiteY3" fmla="*/ 385452 h 385452"/>
              <a:gd name="connsiteX4" fmla="*/ 957648 w 1281319"/>
              <a:gd name="connsiteY4" fmla="*/ 0 h 385452"/>
              <a:gd name="connsiteX5" fmla="*/ 1089789 w 1281319"/>
              <a:gd name="connsiteY5" fmla="*/ 0 h 385452"/>
              <a:gd name="connsiteX6" fmla="*/ 1089789 w 1281319"/>
              <a:gd name="connsiteY6" fmla="*/ 385452 h 385452"/>
              <a:gd name="connsiteX7" fmla="*/ 957648 w 1281319"/>
              <a:gd name="connsiteY7" fmla="*/ 385452 h 385452"/>
              <a:gd name="connsiteX8" fmla="*/ 766119 w 1281319"/>
              <a:gd name="connsiteY8" fmla="*/ 0 h 385452"/>
              <a:gd name="connsiteX9" fmla="*/ 898260 w 1281319"/>
              <a:gd name="connsiteY9" fmla="*/ 0 h 385452"/>
              <a:gd name="connsiteX10" fmla="*/ 898260 w 1281319"/>
              <a:gd name="connsiteY10" fmla="*/ 385452 h 385452"/>
              <a:gd name="connsiteX11" fmla="*/ 766119 w 1281319"/>
              <a:gd name="connsiteY11" fmla="*/ 385452 h 385452"/>
              <a:gd name="connsiteX12" fmla="*/ 574589 w 1281319"/>
              <a:gd name="connsiteY12" fmla="*/ 0 h 385452"/>
              <a:gd name="connsiteX13" fmla="*/ 706730 w 1281319"/>
              <a:gd name="connsiteY13" fmla="*/ 0 h 385452"/>
              <a:gd name="connsiteX14" fmla="*/ 706730 w 1281319"/>
              <a:gd name="connsiteY14" fmla="*/ 385452 h 385452"/>
              <a:gd name="connsiteX15" fmla="*/ 574589 w 1281319"/>
              <a:gd name="connsiteY15" fmla="*/ 385452 h 385452"/>
              <a:gd name="connsiteX16" fmla="*/ 383059 w 1281319"/>
              <a:gd name="connsiteY16" fmla="*/ 0 h 385452"/>
              <a:gd name="connsiteX17" fmla="*/ 518275 w 1281319"/>
              <a:gd name="connsiteY17" fmla="*/ 0 h 385452"/>
              <a:gd name="connsiteX18" fmla="*/ 518275 w 1281319"/>
              <a:gd name="connsiteY18" fmla="*/ 385452 h 385452"/>
              <a:gd name="connsiteX19" fmla="*/ 383059 w 1281319"/>
              <a:gd name="connsiteY19" fmla="*/ 385452 h 385452"/>
              <a:gd name="connsiteX20" fmla="*/ 191529 w 1281319"/>
              <a:gd name="connsiteY20" fmla="*/ 0 h 385452"/>
              <a:gd name="connsiteX21" fmla="*/ 323670 w 1281319"/>
              <a:gd name="connsiteY21" fmla="*/ 0 h 385452"/>
              <a:gd name="connsiteX22" fmla="*/ 323670 w 1281319"/>
              <a:gd name="connsiteY22" fmla="*/ 385452 h 385452"/>
              <a:gd name="connsiteX23" fmla="*/ 191529 w 1281319"/>
              <a:gd name="connsiteY23" fmla="*/ 385452 h 385452"/>
              <a:gd name="connsiteX24" fmla="*/ 0 w 1281319"/>
              <a:gd name="connsiteY24" fmla="*/ 0 h 385452"/>
              <a:gd name="connsiteX25" fmla="*/ 135216 w 1281319"/>
              <a:gd name="connsiteY25" fmla="*/ 0 h 385452"/>
              <a:gd name="connsiteX26" fmla="*/ 135216 w 1281319"/>
              <a:gd name="connsiteY26" fmla="*/ 385452 h 385452"/>
              <a:gd name="connsiteX27" fmla="*/ 0 w 1281319"/>
              <a:gd name="connsiteY27" fmla="*/ 385452 h 385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1319" h="385452">
                <a:moveTo>
                  <a:pt x="1149178" y="0"/>
                </a:moveTo>
                <a:lnTo>
                  <a:pt x="1281319" y="0"/>
                </a:lnTo>
                <a:lnTo>
                  <a:pt x="1281319" y="385452"/>
                </a:lnTo>
                <a:lnTo>
                  <a:pt x="1149178" y="385452"/>
                </a:lnTo>
                <a:close/>
                <a:moveTo>
                  <a:pt x="957648" y="0"/>
                </a:moveTo>
                <a:lnTo>
                  <a:pt x="1089789" y="0"/>
                </a:lnTo>
                <a:lnTo>
                  <a:pt x="1089789" y="385452"/>
                </a:lnTo>
                <a:lnTo>
                  <a:pt x="957648" y="385452"/>
                </a:lnTo>
                <a:close/>
                <a:moveTo>
                  <a:pt x="766119" y="0"/>
                </a:moveTo>
                <a:lnTo>
                  <a:pt x="898260" y="0"/>
                </a:lnTo>
                <a:lnTo>
                  <a:pt x="898260" y="385452"/>
                </a:lnTo>
                <a:lnTo>
                  <a:pt x="766119" y="385452"/>
                </a:lnTo>
                <a:close/>
                <a:moveTo>
                  <a:pt x="574589" y="0"/>
                </a:moveTo>
                <a:lnTo>
                  <a:pt x="706730" y="0"/>
                </a:lnTo>
                <a:lnTo>
                  <a:pt x="706730" y="385452"/>
                </a:lnTo>
                <a:lnTo>
                  <a:pt x="574589" y="385452"/>
                </a:lnTo>
                <a:close/>
                <a:moveTo>
                  <a:pt x="383059" y="0"/>
                </a:moveTo>
                <a:lnTo>
                  <a:pt x="518275" y="0"/>
                </a:lnTo>
                <a:lnTo>
                  <a:pt x="518275" y="385452"/>
                </a:lnTo>
                <a:lnTo>
                  <a:pt x="383059" y="385452"/>
                </a:lnTo>
                <a:close/>
                <a:moveTo>
                  <a:pt x="191529" y="0"/>
                </a:moveTo>
                <a:lnTo>
                  <a:pt x="323670" y="0"/>
                </a:lnTo>
                <a:lnTo>
                  <a:pt x="323670" y="385452"/>
                </a:lnTo>
                <a:lnTo>
                  <a:pt x="191529" y="385452"/>
                </a:lnTo>
                <a:close/>
                <a:moveTo>
                  <a:pt x="0" y="0"/>
                </a:moveTo>
                <a:lnTo>
                  <a:pt x="135216" y="0"/>
                </a:lnTo>
                <a:lnTo>
                  <a:pt x="135216" y="385452"/>
                </a:lnTo>
                <a:lnTo>
                  <a:pt x="0" y="385452"/>
                </a:lnTo>
                <a:close/>
              </a:path>
            </a:pathLst>
          </a:custGeom>
          <a:solidFill>
            <a:srgbClr val="FFFFFF"/>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US" sz="6532" dirty="0">
              <a:latin typeface="Fira Sans Light" panose="020B0403050000020004" pitchFamily="34" charset="0"/>
            </a:endParaRPr>
          </a:p>
        </p:txBody>
      </p:sp>
      <p:sp>
        <p:nvSpPr>
          <p:cNvPr id="273" name="Freeform 272">
            <a:extLst>
              <a:ext uri="{FF2B5EF4-FFF2-40B4-BE49-F238E27FC236}">
                <a16:creationId xmlns:a16="http://schemas.microsoft.com/office/drawing/2014/main" id="{1DEE8867-F24F-524A-B0BB-B01FDFE944E1}"/>
              </a:ext>
            </a:extLst>
          </p:cNvPr>
          <p:cNvSpPr>
            <a:spLocks noChangeArrowheads="1"/>
          </p:cNvSpPr>
          <p:nvPr/>
        </p:nvSpPr>
        <p:spPr bwMode="auto">
          <a:xfrm>
            <a:off x="6721105" y="169907"/>
            <a:ext cx="1284394" cy="385449"/>
          </a:xfrm>
          <a:custGeom>
            <a:avLst/>
            <a:gdLst>
              <a:gd name="connsiteX0" fmla="*/ 1149178 w 1284394"/>
              <a:gd name="connsiteY0" fmla="*/ 0 h 385449"/>
              <a:gd name="connsiteX1" fmla="*/ 1284394 w 1284394"/>
              <a:gd name="connsiteY1" fmla="*/ 0 h 385449"/>
              <a:gd name="connsiteX2" fmla="*/ 1284394 w 1284394"/>
              <a:gd name="connsiteY2" fmla="*/ 385449 h 385449"/>
              <a:gd name="connsiteX3" fmla="*/ 1149178 w 1284394"/>
              <a:gd name="connsiteY3" fmla="*/ 385449 h 385449"/>
              <a:gd name="connsiteX4" fmla="*/ 957648 w 1284394"/>
              <a:gd name="connsiteY4" fmla="*/ 0 h 385449"/>
              <a:gd name="connsiteX5" fmla="*/ 1092864 w 1284394"/>
              <a:gd name="connsiteY5" fmla="*/ 0 h 385449"/>
              <a:gd name="connsiteX6" fmla="*/ 1092864 w 1284394"/>
              <a:gd name="connsiteY6" fmla="*/ 385449 h 385449"/>
              <a:gd name="connsiteX7" fmla="*/ 957648 w 1284394"/>
              <a:gd name="connsiteY7" fmla="*/ 385449 h 385449"/>
              <a:gd name="connsiteX8" fmla="*/ 766119 w 1284394"/>
              <a:gd name="connsiteY8" fmla="*/ 0 h 385449"/>
              <a:gd name="connsiteX9" fmla="*/ 898257 w 1284394"/>
              <a:gd name="connsiteY9" fmla="*/ 0 h 385449"/>
              <a:gd name="connsiteX10" fmla="*/ 898257 w 1284394"/>
              <a:gd name="connsiteY10" fmla="*/ 385449 h 385449"/>
              <a:gd name="connsiteX11" fmla="*/ 766119 w 1284394"/>
              <a:gd name="connsiteY11" fmla="*/ 385449 h 385449"/>
              <a:gd name="connsiteX12" fmla="*/ 574589 w 1284394"/>
              <a:gd name="connsiteY12" fmla="*/ 0 h 385449"/>
              <a:gd name="connsiteX13" fmla="*/ 706727 w 1284394"/>
              <a:gd name="connsiteY13" fmla="*/ 0 h 385449"/>
              <a:gd name="connsiteX14" fmla="*/ 706727 w 1284394"/>
              <a:gd name="connsiteY14" fmla="*/ 385449 h 385449"/>
              <a:gd name="connsiteX15" fmla="*/ 574589 w 1284394"/>
              <a:gd name="connsiteY15" fmla="*/ 385449 h 385449"/>
              <a:gd name="connsiteX16" fmla="*/ 383059 w 1284394"/>
              <a:gd name="connsiteY16" fmla="*/ 0 h 385449"/>
              <a:gd name="connsiteX17" fmla="*/ 515197 w 1284394"/>
              <a:gd name="connsiteY17" fmla="*/ 0 h 385449"/>
              <a:gd name="connsiteX18" fmla="*/ 515197 w 1284394"/>
              <a:gd name="connsiteY18" fmla="*/ 385449 h 385449"/>
              <a:gd name="connsiteX19" fmla="*/ 383059 w 1284394"/>
              <a:gd name="connsiteY19" fmla="*/ 385449 h 385449"/>
              <a:gd name="connsiteX20" fmla="*/ 191530 w 1284394"/>
              <a:gd name="connsiteY20" fmla="*/ 0 h 385449"/>
              <a:gd name="connsiteX21" fmla="*/ 323668 w 1284394"/>
              <a:gd name="connsiteY21" fmla="*/ 0 h 385449"/>
              <a:gd name="connsiteX22" fmla="*/ 323668 w 1284394"/>
              <a:gd name="connsiteY22" fmla="*/ 385449 h 385449"/>
              <a:gd name="connsiteX23" fmla="*/ 191530 w 1284394"/>
              <a:gd name="connsiteY23" fmla="*/ 385449 h 385449"/>
              <a:gd name="connsiteX24" fmla="*/ 0 w 1284394"/>
              <a:gd name="connsiteY24" fmla="*/ 0 h 385449"/>
              <a:gd name="connsiteX25" fmla="*/ 132138 w 1284394"/>
              <a:gd name="connsiteY25" fmla="*/ 0 h 385449"/>
              <a:gd name="connsiteX26" fmla="*/ 132138 w 1284394"/>
              <a:gd name="connsiteY26" fmla="*/ 385449 h 385449"/>
              <a:gd name="connsiteX27" fmla="*/ 0 w 1284394"/>
              <a:gd name="connsiteY27" fmla="*/ 385449 h 385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84394" h="385449">
                <a:moveTo>
                  <a:pt x="1149178" y="0"/>
                </a:moveTo>
                <a:lnTo>
                  <a:pt x="1284394" y="0"/>
                </a:lnTo>
                <a:lnTo>
                  <a:pt x="1284394" y="385449"/>
                </a:lnTo>
                <a:lnTo>
                  <a:pt x="1149178" y="385449"/>
                </a:lnTo>
                <a:close/>
                <a:moveTo>
                  <a:pt x="957648" y="0"/>
                </a:moveTo>
                <a:lnTo>
                  <a:pt x="1092864" y="0"/>
                </a:lnTo>
                <a:lnTo>
                  <a:pt x="1092864" y="385449"/>
                </a:lnTo>
                <a:lnTo>
                  <a:pt x="957648" y="385449"/>
                </a:lnTo>
                <a:close/>
                <a:moveTo>
                  <a:pt x="766119" y="0"/>
                </a:moveTo>
                <a:lnTo>
                  <a:pt x="898257" y="0"/>
                </a:lnTo>
                <a:lnTo>
                  <a:pt x="898257" y="385449"/>
                </a:lnTo>
                <a:lnTo>
                  <a:pt x="766119" y="385449"/>
                </a:lnTo>
                <a:close/>
                <a:moveTo>
                  <a:pt x="574589" y="0"/>
                </a:moveTo>
                <a:lnTo>
                  <a:pt x="706727" y="0"/>
                </a:lnTo>
                <a:lnTo>
                  <a:pt x="706727" y="385449"/>
                </a:lnTo>
                <a:lnTo>
                  <a:pt x="574589" y="385449"/>
                </a:lnTo>
                <a:close/>
                <a:moveTo>
                  <a:pt x="383059" y="0"/>
                </a:moveTo>
                <a:lnTo>
                  <a:pt x="515197" y="0"/>
                </a:lnTo>
                <a:lnTo>
                  <a:pt x="515197" y="385449"/>
                </a:lnTo>
                <a:lnTo>
                  <a:pt x="383059" y="385449"/>
                </a:lnTo>
                <a:close/>
                <a:moveTo>
                  <a:pt x="191530" y="0"/>
                </a:moveTo>
                <a:lnTo>
                  <a:pt x="323668" y="0"/>
                </a:lnTo>
                <a:lnTo>
                  <a:pt x="323668" y="385449"/>
                </a:lnTo>
                <a:lnTo>
                  <a:pt x="191530" y="385449"/>
                </a:lnTo>
                <a:close/>
                <a:moveTo>
                  <a:pt x="0" y="0"/>
                </a:moveTo>
                <a:lnTo>
                  <a:pt x="132138" y="0"/>
                </a:lnTo>
                <a:lnTo>
                  <a:pt x="132138" y="385449"/>
                </a:lnTo>
                <a:lnTo>
                  <a:pt x="0" y="385449"/>
                </a:lnTo>
                <a:close/>
              </a:path>
            </a:pathLst>
          </a:custGeom>
          <a:solidFill>
            <a:schemeClr val="bg1"/>
          </a:solidFill>
          <a:ln>
            <a:noFill/>
          </a:ln>
          <a:effectLst/>
        </p:spPr>
        <p:txBody>
          <a:bodyPr wrap="square" anchor="ctr">
            <a:noAutofit/>
          </a:bodyPr>
          <a:lstStyle/>
          <a:p>
            <a:endParaRPr lang="en-US" sz="6532" dirty="0">
              <a:latin typeface="Fira Sans Light" panose="020B0403050000020004" pitchFamily="34" charset="0"/>
            </a:endParaRPr>
          </a:p>
        </p:txBody>
      </p:sp>
      <p:grpSp>
        <p:nvGrpSpPr>
          <p:cNvPr id="9" name="Group 8">
            <a:extLst>
              <a:ext uri="{FF2B5EF4-FFF2-40B4-BE49-F238E27FC236}">
                <a16:creationId xmlns:a16="http://schemas.microsoft.com/office/drawing/2014/main" id="{EB0B70DA-8E3E-2B4E-91F1-4AD0C816E922}"/>
              </a:ext>
            </a:extLst>
          </p:cNvPr>
          <p:cNvGrpSpPr/>
          <p:nvPr/>
        </p:nvGrpSpPr>
        <p:grpSpPr>
          <a:xfrm flipV="1">
            <a:off x="14281186" y="2350545"/>
            <a:ext cx="645639" cy="1231291"/>
            <a:chOff x="12980163" y="11686404"/>
            <a:chExt cx="645639" cy="1071948"/>
          </a:xfrm>
        </p:grpSpPr>
        <p:sp>
          <p:nvSpPr>
            <p:cNvPr id="204" name="Freeform 20">
              <a:extLst>
                <a:ext uri="{FF2B5EF4-FFF2-40B4-BE49-F238E27FC236}">
                  <a16:creationId xmlns:a16="http://schemas.microsoft.com/office/drawing/2014/main" id="{70FBDDF2-001E-9D4D-86EF-34B50F7B92D1}"/>
                </a:ext>
              </a:extLst>
            </p:cNvPr>
            <p:cNvSpPr>
              <a:spLocks noChangeArrowheads="1"/>
            </p:cNvSpPr>
            <p:nvPr/>
          </p:nvSpPr>
          <p:spPr bwMode="auto">
            <a:xfrm>
              <a:off x="13045035" y="11686404"/>
              <a:ext cx="515895" cy="1071948"/>
            </a:xfrm>
            <a:custGeom>
              <a:avLst/>
              <a:gdLst>
                <a:gd name="T0" fmla="*/ 654 w 737"/>
                <a:gd name="T1" fmla="*/ 1530 h 1531"/>
                <a:gd name="T2" fmla="*/ 81 w 737"/>
                <a:gd name="T3" fmla="*/ 1530 h 1531"/>
                <a:gd name="T4" fmla="*/ 81 w 737"/>
                <a:gd name="T5" fmla="*/ 1530 h 1531"/>
                <a:gd name="T6" fmla="*/ 0 w 737"/>
                <a:gd name="T7" fmla="*/ 1449 h 1531"/>
                <a:gd name="T8" fmla="*/ 0 w 737"/>
                <a:gd name="T9" fmla="*/ 202 h 1531"/>
                <a:gd name="T10" fmla="*/ 0 w 737"/>
                <a:gd name="T11" fmla="*/ 202 h 1531"/>
                <a:gd name="T12" fmla="*/ 202 w 737"/>
                <a:gd name="T13" fmla="*/ 0 h 1531"/>
                <a:gd name="T14" fmla="*/ 533 w 737"/>
                <a:gd name="T15" fmla="*/ 0 h 1531"/>
                <a:gd name="T16" fmla="*/ 533 w 737"/>
                <a:gd name="T17" fmla="*/ 0 h 1531"/>
                <a:gd name="T18" fmla="*/ 736 w 737"/>
                <a:gd name="T19" fmla="*/ 202 h 1531"/>
                <a:gd name="T20" fmla="*/ 736 w 737"/>
                <a:gd name="T21" fmla="*/ 1449 h 1531"/>
                <a:gd name="T22" fmla="*/ 736 w 737"/>
                <a:gd name="T23" fmla="*/ 1449 h 1531"/>
                <a:gd name="T24" fmla="*/ 654 w 737"/>
                <a:gd name="T25" fmla="*/ 1530 h 1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7" h="1531">
                  <a:moveTo>
                    <a:pt x="654" y="1530"/>
                  </a:moveTo>
                  <a:lnTo>
                    <a:pt x="81" y="1530"/>
                  </a:lnTo>
                  <a:lnTo>
                    <a:pt x="81" y="1530"/>
                  </a:lnTo>
                  <a:cubicBezTo>
                    <a:pt x="37" y="1530"/>
                    <a:pt x="0" y="1493"/>
                    <a:pt x="0" y="1449"/>
                  </a:cubicBezTo>
                  <a:lnTo>
                    <a:pt x="0" y="202"/>
                  </a:lnTo>
                  <a:lnTo>
                    <a:pt x="0" y="202"/>
                  </a:lnTo>
                  <a:cubicBezTo>
                    <a:pt x="0" y="91"/>
                    <a:pt x="91" y="0"/>
                    <a:pt x="202" y="0"/>
                  </a:cubicBezTo>
                  <a:lnTo>
                    <a:pt x="533" y="0"/>
                  </a:lnTo>
                  <a:lnTo>
                    <a:pt x="533" y="0"/>
                  </a:lnTo>
                  <a:cubicBezTo>
                    <a:pt x="644" y="0"/>
                    <a:pt x="736" y="91"/>
                    <a:pt x="736" y="202"/>
                  </a:cubicBezTo>
                  <a:lnTo>
                    <a:pt x="736" y="1449"/>
                  </a:lnTo>
                  <a:lnTo>
                    <a:pt x="736" y="1449"/>
                  </a:lnTo>
                  <a:cubicBezTo>
                    <a:pt x="736" y="1493"/>
                    <a:pt x="699" y="1530"/>
                    <a:pt x="654" y="1530"/>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5" name="Freeform 21">
              <a:extLst>
                <a:ext uri="{FF2B5EF4-FFF2-40B4-BE49-F238E27FC236}">
                  <a16:creationId xmlns:a16="http://schemas.microsoft.com/office/drawing/2014/main" id="{7A461BFB-469D-D74C-B443-DF6B0572D163}"/>
                </a:ext>
              </a:extLst>
            </p:cNvPr>
            <p:cNvSpPr>
              <a:spLocks noChangeArrowheads="1"/>
            </p:cNvSpPr>
            <p:nvPr/>
          </p:nvSpPr>
          <p:spPr bwMode="auto">
            <a:xfrm>
              <a:off x="13079017" y="11717296"/>
              <a:ext cx="451022" cy="973094"/>
            </a:xfrm>
            <a:custGeom>
              <a:avLst/>
              <a:gdLst>
                <a:gd name="T0" fmla="*/ 0 w 642"/>
                <a:gd name="T1" fmla="*/ 1380 h 1390"/>
                <a:gd name="T2" fmla="*/ 0 w 642"/>
                <a:gd name="T3" fmla="*/ 40 h 1390"/>
                <a:gd name="T4" fmla="*/ 0 w 642"/>
                <a:gd name="T5" fmla="*/ 40 h 1390"/>
                <a:gd name="T6" fmla="*/ 38 w 642"/>
                <a:gd name="T7" fmla="*/ 0 h 1390"/>
                <a:gd name="T8" fmla="*/ 603 w 642"/>
                <a:gd name="T9" fmla="*/ 0 h 1390"/>
                <a:gd name="T10" fmla="*/ 603 w 642"/>
                <a:gd name="T11" fmla="*/ 0 h 1390"/>
                <a:gd name="T12" fmla="*/ 641 w 642"/>
                <a:gd name="T13" fmla="*/ 40 h 1390"/>
                <a:gd name="T14" fmla="*/ 641 w 642"/>
                <a:gd name="T15" fmla="*/ 1380 h 1390"/>
                <a:gd name="T16" fmla="*/ 641 w 642"/>
                <a:gd name="T17" fmla="*/ 1380 h 1390"/>
                <a:gd name="T18" fmla="*/ 633 w 642"/>
                <a:gd name="T19" fmla="*/ 1389 h 1390"/>
                <a:gd name="T20" fmla="*/ 9 w 642"/>
                <a:gd name="T21" fmla="*/ 1389 h 1390"/>
                <a:gd name="T22" fmla="*/ 9 w 642"/>
                <a:gd name="T23" fmla="*/ 1389 h 1390"/>
                <a:gd name="T24" fmla="*/ 0 w 642"/>
                <a:gd name="T25" fmla="*/ 1380 h 1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390">
                  <a:moveTo>
                    <a:pt x="0" y="1380"/>
                  </a:moveTo>
                  <a:lnTo>
                    <a:pt x="0" y="40"/>
                  </a:lnTo>
                  <a:lnTo>
                    <a:pt x="0" y="40"/>
                  </a:lnTo>
                  <a:cubicBezTo>
                    <a:pt x="0" y="18"/>
                    <a:pt x="17" y="0"/>
                    <a:pt x="38" y="0"/>
                  </a:cubicBezTo>
                  <a:lnTo>
                    <a:pt x="603" y="0"/>
                  </a:lnTo>
                  <a:lnTo>
                    <a:pt x="603" y="0"/>
                  </a:lnTo>
                  <a:cubicBezTo>
                    <a:pt x="625" y="0"/>
                    <a:pt x="641" y="18"/>
                    <a:pt x="641" y="40"/>
                  </a:cubicBezTo>
                  <a:lnTo>
                    <a:pt x="641" y="1380"/>
                  </a:lnTo>
                  <a:lnTo>
                    <a:pt x="641" y="1380"/>
                  </a:lnTo>
                  <a:cubicBezTo>
                    <a:pt x="641" y="1385"/>
                    <a:pt x="638" y="1389"/>
                    <a:pt x="633" y="1389"/>
                  </a:cubicBezTo>
                  <a:lnTo>
                    <a:pt x="9" y="1389"/>
                  </a:lnTo>
                  <a:lnTo>
                    <a:pt x="9" y="1389"/>
                  </a:lnTo>
                  <a:cubicBezTo>
                    <a:pt x="4" y="1389"/>
                    <a:pt x="0" y="1385"/>
                    <a:pt x="0" y="138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06" name="Freeform 22">
              <a:extLst>
                <a:ext uri="{FF2B5EF4-FFF2-40B4-BE49-F238E27FC236}">
                  <a16:creationId xmlns:a16="http://schemas.microsoft.com/office/drawing/2014/main" id="{0AAFA804-8CC6-B448-99BC-905E9DF2B62F}"/>
                </a:ext>
              </a:extLst>
            </p:cNvPr>
            <p:cNvSpPr>
              <a:spLocks noChangeArrowheads="1"/>
            </p:cNvSpPr>
            <p:nvPr/>
          </p:nvSpPr>
          <p:spPr bwMode="auto">
            <a:xfrm>
              <a:off x="12980163"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7" name="Freeform 23">
              <a:extLst>
                <a:ext uri="{FF2B5EF4-FFF2-40B4-BE49-F238E27FC236}">
                  <a16:creationId xmlns:a16="http://schemas.microsoft.com/office/drawing/2014/main" id="{A4627AFB-2DAD-7843-AE74-B38AF0204D5E}"/>
                </a:ext>
              </a:extLst>
            </p:cNvPr>
            <p:cNvSpPr>
              <a:spLocks noChangeArrowheads="1"/>
            </p:cNvSpPr>
            <p:nvPr/>
          </p:nvSpPr>
          <p:spPr bwMode="auto">
            <a:xfrm>
              <a:off x="13526948" y="12054016"/>
              <a:ext cx="98854" cy="40160"/>
            </a:xfrm>
            <a:custGeom>
              <a:avLst/>
              <a:gdLst>
                <a:gd name="T0" fmla="*/ 112 w 141"/>
                <a:gd name="T1" fmla="*/ 55 h 56"/>
                <a:gd name="T2" fmla="*/ 28 w 141"/>
                <a:gd name="T3" fmla="*/ 55 h 56"/>
                <a:gd name="T4" fmla="*/ 28 w 141"/>
                <a:gd name="T5" fmla="*/ 55 h 56"/>
                <a:gd name="T6" fmla="*/ 0 w 141"/>
                <a:gd name="T7" fmla="*/ 27 h 56"/>
                <a:gd name="T8" fmla="*/ 0 w 141"/>
                <a:gd name="T9" fmla="*/ 27 h 56"/>
                <a:gd name="T10" fmla="*/ 28 w 141"/>
                <a:gd name="T11" fmla="*/ 0 h 56"/>
                <a:gd name="T12" fmla="*/ 112 w 141"/>
                <a:gd name="T13" fmla="*/ 0 h 56"/>
                <a:gd name="T14" fmla="*/ 112 w 141"/>
                <a:gd name="T15" fmla="*/ 0 h 56"/>
                <a:gd name="T16" fmla="*/ 140 w 141"/>
                <a:gd name="T17" fmla="*/ 27 h 56"/>
                <a:gd name="T18" fmla="*/ 140 w 141"/>
                <a:gd name="T19" fmla="*/ 27 h 56"/>
                <a:gd name="T20" fmla="*/ 112 w 141"/>
                <a:gd name="T21"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 h="56">
                  <a:moveTo>
                    <a:pt x="112" y="55"/>
                  </a:moveTo>
                  <a:lnTo>
                    <a:pt x="28" y="55"/>
                  </a:lnTo>
                  <a:lnTo>
                    <a:pt x="28" y="55"/>
                  </a:lnTo>
                  <a:cubicBezTo>
                    <a:pt x="13" y="55"/>
                    <a:pt x="0" y="42"/>
                    <a:pt x="0" y="27"/>
                  </a:cubicBezTo>
                  <a:lnTo>
                    <a:pt x="0" y="27"/>
                  </a:lnTo>
                  <a:cubicBezTo>
                    <a:pt x="0" y="12"/>
                    <a:pt x="13" y="0"/>
                    <a:pt x="28" y="0"/>
                  </a:cubicBezTo>
                  <a:lnTo>
                    <a:pt x="112" y="0"/>
                  </a:lnTo>
                  <a:lnTo>
                    <a:pt x="112" y="0"/>
                  </a:lnTo>
                  <a:cubicBezTo>
                    <a:pt x="127" y="0"/>
                    <a:pt x="140" y="12"/>
                    <a:pt x="140" y="27"/>
                  </a:cubicBezTo>
                  <a:lnTo>
                    <a:pt x="140" y="27"/>
                  </a:lnTo>
                  <a:cubicBezTo>
                    <a:pt x="140" y="42"/>
                    <a:pt x="127" y="55"/>
                    <a:pt x="112" y="55"/>
                  </a:cubicBezTo>
                </a:path>
              </a:pathLst>
            </a:custGeom>
            <a:solidFill>
              <a:schemeClr val="accent4">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08" name="Freeform 24">
              <a:extLst>
                <a:ext uri="{FF2B5EF4-FFF2-40B4-BE49-F238E27FC236}">
                  <a16:creationId xmlns:a16="http://schemas.microsoft.com/office/drawing/2014/main" id="{EAB78CD2-45D7-9646-B0B7-B84C6C6797FF}"/>
                </a:ext>
              </a:extLst>
            </p:cNvPr>
            <p:cNvSpPr>
              <a:spLocks noChangeArrowheads="1"/>
            </p:cNvSpPr>
            <p:nvPr/>
          </p:nvSpPr>
          <p:spPr bwMode="auto">
            <a:xfrm>
              <a:off x="13100640"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09" name="Freeform 25">
              <a:extLst>
                <a:ext uri="{FF2B5EF4-FFF2-40B4-BE49-F238E27FC236}">
                  <a16:creationId xmlns:a16="http://schemas.microsoft.com/office/drawing/2014/main" id="{D9803A11-C9EC-2744-A67D-B2797AFD908A}"/>
                </a:ext>
              </a:extLst>
            </p:cNvPr>
            <p:cNvSpPr>
              <a:spLocks noChangeArrowheads="1"/>
            </p:cNvSpPr>
            <p:nvPr/>
          </p:nvSpPr>
          <p:spPr bwMode="auto">
            <a:xfrm>
              <a:off x="13397202" y="12708924"/>
              <a:ext cx="108123" cy="30892"/>
            </a:xfrm>
            <a:custGeom>
              <a:avLst/>
              <a:gdLst>
                <a:gd name="T0" fmla="*/ 132 w 155"/>
                <a:gd name="T1" fmla="*/ 0 h 44"/>
                <a:gd name="T2" fmla="*/ 22 w 155"/>
                <a:gd name="T3" fmla="*/ 0 h 44"/>
                <a:gd name="T4" fmla="*/ 22 w 155"/>
                <a:gd name="T5" fmla="*/ 0 h 44"/>
                <a:gd name="T6" fmla="*/ 0 w 155"/>
                <a:gd name="T7" fmla="*/ 22 h 44"/>
                <a:gd name="T8" fmla="*/ 0 w 155"/>
                <a:gd name="T9" fmla="*/ 22 h 44"/>
                <a:gd name="T10" fmla="*/ 22 w 155"/>
                <a:gd name="T11" fmla="*/ 43 h 44"/>
                <a:gd name="T12" fmla="*/ 132 w 155"/>
                <a:gd name="T13" fmla="*/ 43 h 44"/>
                <a:gd name="T14" fmla="*/ 132 w 155"/>
                <a:gd name="T15" fmla="*/ 43 h 44"/>
                <a:gd name="T16" fmla="*/ 154 w 155"/>
                <a:gd name="T17" fmla="*/ 22 h 44"/>
                <a:gd name="T18" fmla="*/ 154 w 155"/>
                <a:gd name="T19" fmla="*/ 22 h 44"/>
                <a:gd name="T20" fmla="*/ 132 w 155"/>
                <a:gd name="T21"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5" h="44">
                  <a:moveTo>
                    <a:pt x="132" y="0"/>
                  </a:moveTo>
                  <a:lnTo>
                    <a:pt x="22" y="0"/>
                  </a:lnTo>
                  <a:lnTo>
                    <a:pt x="22" y="0"/>
                  </a:lnTo>
                  <a:cubicBezTo>
                    <a:pt x="10" y="0"/>
                    <a:pt x="0" y="9"/>
                    <a:pt x="0" y="22"/>
                  </a:cubicBezTo>
                  <a:lnTo>
                    <a:pt x="0" y="22"/>
                  </a:lnTo>
                  <a:cubicBezTo>
                    <a:pt x="0" y="34"/>
                    <a:pt x="10" y="43"/>
                    <a:pt x="22" y="43"/>
                  </a:cubicBezTo>
                  <a:lnTo>
                    <a:pt x="132" y="43"/>
                  </a:lnTo>
                  <a:lnTo>
                    <a:pt x="132" y="43"/>
                  </a:lnTo>
                  <a:cubicBezTo>
                    <a:pt x="144" y="43"/>
                    <a:pt x="154" y="34"/>
                    <a:pt x="154" y="22"/>
                  </a:cubicBezTo>
                  <a:lnTo>
                    <a:pt x="154" y="22"/>
                  </a:lnTo>
                  <a:cubicBezTo>
                    <a:pt x="154" y="9"/>
                    <a:pt x="144" y="0"/>
                    <a:pt x="132"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10" name="Freeform 26">
              <a:extLst>
                <a:ext uri="{FF2B5EF4-FFF2-40B4-BE49-F238E27FC236}">
                  <a16:creationId xmlns:a16="http://schemas.microsoft.com/office/drawing/2014/main" id="{8D100058-E5D7-0E47-AE05-C941CB33EC15}"/>
                </a:ext>
              </a:extLst>
            </p:cNvPr>
            <p:cNvSpPr>
              <a:spLocks noChangeArrowheads="1"/>
            </p:cNvSpPr>
            <p:nvPr/>
          </p:nvSpPr>
          <p:spPr bwMode="auto">
            <a:xfrm>
              <a:off x="13437363" y="11742009"/>
              <a:ext cx="77229" cy="105032"/>
            </a:xfrm>
            <a:custGeom>
              <a:avLst/>
              <a:gdLst>
                <a:gd name="T0" fmla="*/ 83 w 109"/>
                <a:gd name="T1" fmla="*/ 149 h 150"/>
                <a:gd name="T2" fmla="*/ 83 w 109"/>
                <a:gd name="T3" fmla="*/ 149 h 150"/>
                <a:gd name="T4" fmla="*/ 57 w 109"/>
                <a:gd name="T5" fmla="*/ 123 h 150"/>
                <a:gd name="T6" fmla="*/ 57 w 109"/>
                <a:gd name="T7" fmla="*/ 123 h 150"/>
                <a:gd name="T8" fmla="*/ 16 w 109"/>
                <a:gd name="T9" fmla="*/ 50 h 150"/>
                <a:gd name="T10" fmla="*/ 16 w 109"/>
                <a:gd name="T11" fmla="*/ 50 h 150"/>
                <a:gd name="T12" fmla="*/ 6 w 109"/>
                <a:gd name="T13" fmla="*/ 16 h 150"/>
                <a:gd name="T14" fmla="*/ 6 w 109"/>
                <a:gd name="T15" fmla="*/ 16 h 150"/>
                <a:gd name="T16" fmla="*/ 42 w 109"/>
                <a:gd name="T17" fmla="*/ 7 h 150"/>
                <a:gd name="T18" fmla="*/ 42 w 109"/>
                <a:gd name="T19" fmla="*/ 7 h 150"/>
                <a:gd name="T20" fmla="*/ 108 w 109"/>
                <a:gd name="T21" fmla="*/ 123 h 150"/>
                <a:gd name="T22" fmla="*/ 108 w 109"/>
                <a:gd name="T23" fmla="*/ 123 h 150"/>
                <a:gd name="T24" fmla="*/ 83 w 109"/>
                <a:gd name="T25" fmla="*/ 14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50">
                  <a:moveTo>
                    <a:pt x="83" y="149"/>
                  </a:moveTo>
                  <a:lnTo>
                    <a:pt x="83" y="149"/>
                  </a:lnTo>
                  <a:cubicBezTo>
                    <a:pt x="69" y="149"/>
                    <a:pt x="57" y="137"/>
                    <a:pt x="57" y="123"/>
                  </a:cubicBezTo>
                  <a:lnTo>
                    <a:pt x="57" y="123"/>
                  </a:lnTo>
                  <a:cubicBezTo>
                    <a:pt x="57" y="93"/>
                    <a:pt x="42" y="66"/>
                    <a:pt x="16" y="50"/>
                  </a:cubicBezTo>
                  <a:lnTo>
                    <a:pt x="16" y="50"/>
                  </a:lnTo>
                  <a:cubicBezTo>
                    <a:pt x="4" y="43"/>
                    <a:pt x="0" y="28"/>
                    <a:pt x="6" y="16"/>
                  </a:cubicBezTo>
                  <a:lnTo>
                    <a:pt x="6" y="16"/>
                  </a:lnTo>
                  <a:cubicBezTo>
                    <a:pt x="13" y="4"/>
                    <a:pt x="29" y="0"/>
                    <a:pt x="42" y="7"/>
                  </a:cubicBezTo>
                  <a:lnTo>
                    <a:pt x="42" y="7"/>
                  </a:lnTo>
                  <a:cubicBezTo>
                    <a:pt x="83" y="31"/>
                    <a:pt x="108" y="75"/>
                    <a:pt x="108" y="123"/>
                  </a:cubicBezTo>
                  <a:lnTo>
                    <a:pt x="108" y="123"/>
                  </a:lnTo>
                  <a:cubicBezTo>
                    <a:pt x="108" y="137"/>
                    <a:pt x="97" y="149"/>
                    <a:pt x="83" y="149"/>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1" name="Freeform 27">
              <a:extLst>
                <a:ext uri="{FF2B5EF4-FFF2-40B4-BE49-F238E27FC236}">
                  <a16:creationId xmlns:a16="http://schemas.microsoft.com/office/drawing/2014/main" id="{87ED248E-F05D-7D4D-962F-013AD52598D7}"/>
                </a:ext>
              </a:extLst>
            </p:cNvPr>
            <p:cNvSpPr>
              <a:spLocks noChangeArrowheads="1"/>
            </p:cNvSpPr>
            <p:nvPr/>
          </p:nvSpPr>
          <p:spPr bwMode="auto">
            <a:xfrm>
              <a:off x="13094462" y="11738919"/>
              <a:ext cx="77231" cy="105032"/>
            </a:xfrm>
            <a:custGeom>
              <a:avLst/>
              <a:gdLst>
                <a:gd name="T0" fmla="*/ 26 w 110"/>
                <a:gd name="T1" fmla="*/ 150 h 151"/>
                <a:gd name="T2" fmla="*/ 26 w 110"/>
                <a:gd name="T3" fmla="*/ 150 h 151"/>
                <a:gd name="T4" fmla="*/ 0 w 110"/>
                <a:gd name="T5" fmla="*/ 124 h 151"/>
                <a:gd name="T6" fmla="*/ 0 w 110"/>
                <a:gd name="T7" fmla="*/ 124 h 151"/>
                <a:gd name="T8" fmla="*/ 67 w 110"/>
                <a:gd name="T9" fmla="*/ 8 h 151"/>
                <a:gd name="T10" fmla="*/ 67 w 110"/>
                <a:gd name="T11" fmla="*/ 8 h 151"/>
                <a:gd name="T12" fmla="*/ 102 w 110"/>
                <a:gd name="T13" fmla="*/ 17 h 151"/>
                <a:gd name="T14" fmla="*/ 102 w 110"/>
                <a:gd name="T15" fmla="*/ 17 h 151"/>
                <a:gd name="T16" fmla="*/ 92 w 110"/>
                <a:gd name="T17" fmla="*/ 51 h 151"/>
                <a:gd name="T18" fmla="*/ 92 w 110"/>
                <a:gd name="T19" fmla="*/ 51 h 151"/>
                <a:gd name="T20" fmla="*/ 51 w 110"/>
                <a:gd name="T21" fmla="*/ 124 h 151"/>
                <a:gd name="T22" fmla="*/ 51 w 110"/>
                <a:gd name="T23" fmla="*/ 124 h 151"/>
                <a:gd name="T24" fmla="*/ 26 w 110"/>
                <a:gd name="T25" fmla="*/ 15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 h="151">
                  <a:moveTo>
                    <a:pt x="26" y="150"/>
                  </a:moveTo>
                  <a:lnTo>
                    <a:pt x="26" y="150"/>
                  </a:lnTo>
                  <a:cubicBezTo>
                    <a:pt x="11" y="150"/>
                    <a:pt x="0" y="138"/>
                    <a:pt x="0" y="124"/>
                  </a:cubicBezTo>
                  <a:lnTo>
                    <a:pt x="0" y="124"/>
                  </a:lnTo>
                  <a:cubicBezTo>
                    <a:pt x="0" y="76"/>
                    <a:pt x="26" y="32"/>
                    <a:pt x="67" y="8"/>
                  </a:cubicBezTo>
                  <a:lnTo>
                    <a:pt x="67" y="8"/>
                  </a:lnTo>
                  <a:cubicBezTo>
                    <a:pt x="80" y="0"/>
                    <a:pt x="95" y="4"/>
                    <a:pt x="102" y="17"/>
                  </a:cubicBezTo>
                  <a:lnTo>
                    <a:pt x="102" y="17"/>
                  </a:lnTo>
                  <a:cubicBezTo>
                    <a:pt x="109" y="29"/>
                    <a:pt x="105" y="44"/>
                    <a:pt x="92" y="51"/>
                  </a:cubicBezTo>
                  <a:lnTo>
                    <a:pt x="92" y="51"/>
                  </a:lnTo>
                  <a:cubicBezTo>
                    <a:pt x="67" y="67"/>
                    <a:pt x="51" y="94"/>
                    <a:pt x="51" y="124"/>
                  </a:cubicBezTo>
                  <a:lnTo>
                    <a:pt x="51" y="124"/>
                  </a:lnTo>
                  <a:cubicBezTo>
                    <a:pt x="51" y="138"/>
                    <a:pt x="39" y="150"/>
                    <a:pt x="26" y="15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12" name="Freeform 28">
              <a:extLst>
                <a:ext uri="{FF2B5EF4-FFF2-40B4-BE49-F238E27FC236}">
                  <a16:creationId xmlns:a16="http://schemas.microsoft.com/office/drawing/2014/main" id="{0AB66054-202A-BF47-9545-1557B84B06BD}"/>
                </a:ext>
              </a:extLst>
            </p:cNvPr>
            <p:cNvSpPr>
              <a:spLocks noChangeArrowheads="1"/>
            </p:cNvSpPr>
            <p:nvPr/>
          </p:nvSpPr>
          <p:spPr bwMode="auto">
            <a:xfrm>
              <a:off x="13106818" y="12001501"/>
              <a:ext cx="392328" cy="639461"/>
            </a:xfrm>
            <a:custGeom>
              <a:avLst/>
              <a:gdLst>
                <a:gd name="T0" fmla="*/ 38 w 558"/>
                <a:gd name="T1" fmla="*/ 913 h 914"/>
                <a:gd name="T2" fmla="*/ 38 w 558"/>
                <a:gd name="T3" fmla="*/ 913 h 914"/>
                <a:gd name="T4" fmla="*/ 8 w 558"/>
                <a:gd name="T5" fmla="*/ 892 h 914"/>
                <a:gd name="T6" fmla="*/ 8 w 558"/>
                <a:gd name="T7" fmla="*/ 890 h 914"/>
                <a:gd name="T8" fmla="*/ 0 w 558"/>
                <a:gd name="T9" fmla="*/ 833 h 914"/>
                <a:gd name="T10" fmla="*/ 0 w 558"/>
                <a:gd name="T11" fmla="*/ 99 h 914"/>
                <a:gd name="T12" fmla="*/ 0 w 558"/>
                <a:gd name="T13" fmla="*/ 99 h 914"/>
                <a:gd name="T14" fmla="*/ 135 w 558"/>
                <a:gd name="T15" fmla="*/ 0 h 914"/>
                <a:gd name="T16" fmla="*/ 422 w 558"/>
                <a:gd name="T17" fmla="*/ 0 h 914"/>
                <a:gd name="T18" fmla="*/ 422 w 558"/>
                <a:gd name="T19" fmla="*/ 0 h 914"/>
                <a:gd name="T20" fmla="*/ 557 w 558"/>
                <a:gd name="T21" fmla="*/ 99 h 914"/>
                <a:gd name="T22" fmla="*/ 557 w 558"/>
                <a:gd name="T23" fmla="*/ 833 h 914"/>
                <a:gd name="T24" fmla="*/ 549 w 558"/>
                <a:gd name="T25" fmla="*/ 890 h 914"/>
                <a:gd name="T26" fmla="*/ 549 w 558"/>
                <a:gd name="T27" fmla="*/ 892 h 914"/>
                <a:gd name="T28" fmla="*/ 549 w 558"/>
                <a:gd name="T29" fmla="*/ 892 h 914"/>
                <a:gd name="T30" fmla="*/ 519 w 558"/>
                <a:gd name="T31" fmla="*/ 913 h 914"/>
                <a:gd name="T32" fmla="*/ 38 w 558"/>
                <a:gd name="T33"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38" y="913"/>
                  </a:moveTo>
                  <a:lnTo>
                    <a:pt x="38" y="913"/>
                  </a:lnTo>
                  <a:cubicBezTo>
                    <a:pt x="22" y="913"/>
                    <a:pt x="8" y="903"/>
                    <a:pt x="8" y="892"/>
                  </a:cubicBezTo>
                  <a:lnTo>
                    <a:pt x="8" y="890"/>
                  </a:lnTo>
                  <a:lnTo>
                    <a:pt x="0" y="833"/>
                  </a:lnTo>
                  <a:lnTo>
                    <a:pt x="0" y="99"/>
                  </a:lnTo>
                  <a:lnTo>
                    <a:pt x="0" y="99"/>
                  </a:lnTo>
                  <a:cubicBezTo>
                    <a:pt x="0" y="45"/>
                    <a:pt x="61" y="0"/>
                    <a:pt x="135" y="0"/>
                  </a:cubicBezTo>
                  <a:lnTo>
                    <a:pt x="422" y="0"/>
                  </a:lnTo>
                  <a:lnTo>
                    <a:pt x="422" y="0"/>
                  </a:lnTo>
                  <a:cubicBezTo>
                    <a:pt x="497" y="0"/>
                    <a:pt x="557" y="45"/>
                    <a:pt x="557" y="99"/>
                  </a:cubicBezTo>
                  <a:lnTo>
                    <a:pt x="557" y="833"/>
                  </a:lnTo>
                  <a:lnTo>
                    <a:pt x="549" y="890"/>
                  </a:lnTo>
                  <a:lnTo>
                    <a:pt x="549" y="892"/>
                  </a:lnTo>
                  <a:lnTo>
                    <a:pt x="549" y="892"/>
                  </a:lnTo>
                  <a:cubicBezTo>
                    <a:pt x="549" y="903"/>
                    <a:pt x="536" y="913"/>
                    <a:pt x="519" y="913"/>
                  </a:cubicBezTo>
                  <a:lnTo>
                    <a:pt x="38" y="913"/>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13" name="Freeform 29">
              <a:extLst>
                <a:ext uri="{FF2B5EF4-FFF2-40B4-BE49-F238E27FC236}">
                  <a16:creationId xmlns:a16="http://schemas.microsoft.com/office/drawing/2014/main" id="{25DA6A45-7488-1148-98AE-E771464A9E49}"/>
                </a:ext>
              </a:extLst>
            </p:cNvPr>
            <p:cNvSpPr>
              <a:spLocks noChangeArrowheads="1"/>
            </p:cNvSpPr>
            <p:nvPr/>
          </p:nvSpPr>
          <p:spPr bwMode="auto">
            <a:xfrm>
              <a:off x="13304526" y="12001501"/>
              <a:ext cx="194620" cy="639461"/>
            </a:xfrm>
            <a:custGeom>
              <a:avLst/>
              <a:gdLst>
                <a:gd name="T0" fmla="*/ 143 w 279"/>
                <a:gd name="T1" fmla="*/ 0 h 914"/>
                <a:gd name="T2" fmla="*/ 0 w 279"/>
                <a:gd name="T3" fmla="*/ 0 h 914"/>
                <a:gd name="T4" fmla="*/ 0 w 279"/>
                <a:gd name="T5" fmla="*/ 913 h 914"/>
                <a:gd name="T6" fmla="*/ 240 w 279"/>
                <a:gd name="T7" fmla="*/ 913 h 914"/>
                <a:gd name="T8" fmla="*/ 240 w 279"/>
                <a:gd name="T9" fmla="*/ 913 h 914"/>
                <a:gd name="T10" fmla="*/ 270 w 279"/>
                <a:gd name="T11" fmla="*/ 892 h 914"/>
                <a:gd name="T12" fmla="*/ 270 w 279"/>
                <a:gd name="T13" fmla="*/ 890 h 914"/>
                <a:gd name="T14" fmla="*/ 278 w 279"/>
                <a:gd name="T15" fmla="*/ 833 h 914"/>
                <a:gd name="T16" fmla="*/ 278 w 279"/>
                <a:gd name="T17" fmla="*/ 99 h 914"/>
                <a:gd name="T18" fmla="*/ 278 w 279"/>
                <a:gd name="T19" fmla="*/ 99 h 914"/>
                <a:gd name="T20" fmla="*/ 143 w 279"/>
                <a:gd name="T21"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43" y="0"/>
                  </a:moveTo>
                  <a:lnTo>
                    <a:pt x="0" y="0"/>
                  </a:lnTo>
                  <a:lnTo>
                    <a:pt x="0" y="913"/>
                  </a:lnTo>
                  <a:lnTo>
                    <a:pt x="240" y="913"/>
                  </a:lnTo>
                  <a:lnTo>
                    <a:pt x="240" y="913"/>
                  </a:lnTo>
                  <a:cubicBezTo>
                    <a:pt x="257" y="913"/>
                    <a:pt x="270" y="903"/>
                    <a:pt x="270" y="892"/>
                  </a:cubicBezTo>
                  <a:lnTo>
                    <a:pt x="270" y="890"/>
                  </a:lnTo>
                  <a:lnTo>
                    <a:pt x="278" y="833"/>
                  </a:lnTo>
                  <a:lnTo>
                    <a:pt x="278" y="99"/>
                  </a:lnTo>
                  <a:lnTo>
                    <a:pt x="278" y="99"/>
                  </a:lnTo>
                  <a:cubicBezTo>
                    <a:pt x="278" y="45"/>
                    <a:pt x="218" y="0"/>
                    <a:pt x="143" y="0"/>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14" name="Freeform 30">
              <a:extLst>
                <a:ext uri="{FF2B5EF4-FFF2-40B4-BE49-F238E27FC236}">
                  <a16:creationId xmlns:a16="http://schemas.microsoft.com/office/drawing/2014/main" id="{E557FAF1-5791-9D4F-A8BA-EA953A19F1D2}"/>
                </a:ext>
              </a:extLst>
            </p:cNvPr>
            <p:cNvSpPr>
              <a:spLocks noChangeArrowheads="1"/>
            </p:cNvSpPr>
            <p:nvPr/>
          </p:nvSpPr>
          <p:spPr bwMode="auto">
            <a:xfrm>
              <a:off x="13146979" y="12171405"/>
              <a:ext cx="315097" cy="315097"/>
            </a:xfrm>
            <a:custGeom>
              <a:avLst/>
              <a:gdLst>
                <a:gd name="T0" fmla="*/ 28 w 449"/>
                <a:gd name="T1" fmla="*/ 0 h 449"/>
                <a:gd name="T2" fmla="*/ 419 w 449"/>
                <a:gd name="T3" fmla="*/ 0 h 449"/>
                <a:gd name="T4" fmla="*/ 419 w 449"/>
                <a:gd name="T5" fmla="*/ 0 h 449"/>
                <a:gd name="T6" fmla="*/ 448 w 449"/>
                <a:gd name="T7" fmla="*/ 28 h 449"/>
                <a:gd name="T8" fmla="*/ 448 w 449"/>
                <a:gd name="T9" fmla="*/ 420 h 449"/>
                <a:gd name="T10" fmla="*/ 448 w 449"/>
                <a:gd name="T11" fmla="*/ 420 h 449"/>
                <a:gd name="T12" fmla="*/ 419 w 449"/>
                <a:gd name="T13" fmla="*/ 448 h 449"/>
                <a:gd name="T14" fmla="*/ 28 w 449"/>
                <a:gd name="T15" fmla="*/ 448 h 449"/>
                <a:gd name="T16" fmla="*/ 28 w 449"/>
                <a:gd name="T17" fmla="*/ 448 h 449"/>
                <a:gd name="T18" fmla="*/ 0 w 449"/>
                <a:gd name="T19" fmla="*/ 420 h 449"/>
                <a:gd name="T20" fmla="*/ 0 w 449"/>
                <a:gd name="T21" fmla="*/ 28 h 449"/>
                <a:gd name="T22" fmla="*/ 0 w 449"/>
                <a:gd name="T23" fmla="*/ 28 h 449"/>
                <a:gd name="T24" fmla="*/ 28 w 449"/>
                <a:gd name="T25" fmla="*/ 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49">
                  <a:moveTo>
                    <a:pt x="28" y="0"/>
                  </a:moveTo>
                  <a:lnTo>
                    <a:pt x="419" y="0"/>
                  </a:lnTo>
                  <a:lnTo>
                    <a:pt x="419" y="0"/>
                  </a:lnTo>
                  <a:cubicBezTo>
                    <a:pt x="435" y="0"/>
                    <a:pt x="448" y="13"/>
                    <a:pt x="448" y="28"/>
                  </a:cubicBezTo>
                  <a:lnTo>
                    <a:pt x="448" y="420"/>
                  </a:lnTo>
                  <a:lnTo>
                    <a:pt x="448" y="420"/>
                  </a:lnTo>
                  <a:cubicBezTo>
                    <a:pt x="448" y="436"/>
                    <a:pt x="435" y="448"/>
                    <a:pt x="419" y="448"/>
                  </a:cubicBezTo>
                  <a:lnTo>
                    <a:pt x="28" y="448"/>
                  </a:lnTo>
                  <a:lnTo>
                    <a:pt x="28" y="448"/>
                  </a:lnTo>
                  <a:cubicBezTo>
                    <a:pt x="13" y="448"/>
                    <a:pt x="0" y="436"/>
                    <a:pt x="0" y="420"/>
                  </a:cubicBezTo>
                  <a:lnTo>
                    <a:pt x="0" y="28"/>
                  </a:lnTo>
                  <a:lnTo>
                    <a:pt x="0" y="28"/>
                  </a:lnTo>
                  <a:cubicBezTo>
                    <a:pt x="0" y="13"/>
                    <a:pt x="13" y="0"/>
                    <a:pt x="28" y="0"/>
                  </a:cubicBez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5" name="Freeform 31">
              <a:extLst>
                <a:ext uri="{FF2B5EF4-FFF2-40B4-BE49-F238E27FC236}">
                  <a16:creationId xmlns:a16="http://schemas.microsoft.com/office/drawing/2014/main" id="{D68FB21F-E514-E946-9966-A4A9A3111460}"/>
                </a:ext>
              </a:extLst>
            </p:cNvPr>
            <p:cNvSpPr>
              <a:spLocks noChangeArrowheads="1"/>
            </p:cNvSpPr>
            <p:nvPr/>
          </p:nvSpPr>
          <p:spPr bwMode="auto">
            <a:xfrm>
              <a:off x="13103730" y="12007679"/>
              <a:ext cx="80319" cy="225510"/>
            </a:xfrm>
            <a:custGeom>
              <a:avLst/>
              <a:gdLst>
                <a:gd name="T0" fmla="*/ 86 w 116"/>
                <a:gd name="T1" fmla="*/ 321 h 322"/>
                <a:gd name="T2" fmla="*/ 0 w 116"/>
                <a:gd name="T3" fmla="*/ 8 h 322"/>
                <a:gd name="T4" fmla="*/ 30 w 116"/>
                <a:gd name="T5" fmla="*/ 0 h 322"/>
                <a:gd name="T6" fmla="*/ 115 w 116"/>
                <a:gd name="T7" fmla="*/ 313 h 322"/>
                <a:gd name="T8" fmla="*/ 86 w 116"/>
                <a:gd name="T9" fmla="*/ 321 h 322"/>
              </a:gdLst>
              <a:ahLst/>
              <a:cxnLst>
                <a:cxn ang="0">
                  <a:pos x="T0" y="T1"/>
                </a:cxn>
                <a:cxn ang="0">
                  <a:pos x="T2" y="T3"/>
                </a:cxn>
                <a:cxn ang="0">
                  <a:pos x="T4" y="T5"/>
                </a:cxn>
                <a:cxn ang="0">
                  <a:pos x="T6" y="T7"/>
                </a:cxn>
                <a:cxn ang="0">
                  <a:pos x="T8" y="T9"/>
                </a:cxn>
              </a:cxnLst>
              <a:rect l="0" t="0" r="r" b="b"/>
              <a:pathLst>
                <a:path w="116" h="322">
                  <a:moveTo>
                    <a:pt x="86" y="321"/>
                  </a:moveTo>
                  <a:lnTo>
                    <a:pt x="0" y="8"/>
                  </a:lnTo>
                  <a:lnTo>
                    <a:pt x="30" y="0"/>
                  </a:lnTo>
                  <a:lnTo>
                    <a:pt x="115" y="313"/>
                  </a:lnTo>
                  <a:lnTo>
                    <a:pt x="86"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6" name="Freeform 32">
              <a:extLst>
                <a:ext uri="{FF2B5EF4-FFF2-40B4-BE49-F238E27FC236}">
                  <a16:creationId xmlns:a16="http://schemas.microsoft.com/office/drawing/2014/main" id="{43523492-02A8-A349-B438-FFACB215DDB8}"/>
                </a:ext>
              </a:extLst>
            </p:cNvPr>
            <p:cNvSpPr>
              <a:spLocks noChangeArrowheads="1"/>
            </p:cNvSpPr>
            <p:nvPr/>
          </p:nvSpPr>
          <p:spPr bwMode="auto">
            <a:xfrm>
              <a:off x="13079017" y="12433987"/>
              <a:ext cx="123568" cy="172995"/>
            </a:xfrm>
            <a:custGeom>
              <a:avLst/>
              <a:gdLst>
                <a:gd name="T0" fmla="*/ 43 w 176"/>
                <a:gd name="T1" fmla="*/ 246 h 247"/>
                <a:gd name="T2" fmla="*/ 0 w 176"/>
                <a:gd name="T3" fmla="*/ 220 h 247"/>
                <a:gd name="T4" fmla="*/ 131 w 176"/>
                <a:gd name="T5" fmla="*/ 0 h 247"/>
                <a:gd name="T6" fmla="*/ 175 w 176"/>
                <a:gd name="T7" fmla="*/ 25 h 247"/>
                <a:gd name="T8" fmla="*/ 43 w 176"/>
                <a:gd name="T9" fmla="*/ 246 h 247"/>
              </a:gdLst>
              <a:ahLst/>
              <a:cxnLst>
                <a:cxn ang="0">
                  <a:pos x="T0" y="T1"/>
                </a:cxn>
                <a:cxn ang="0">
                  <a:pos x="T2" y="T3"/>
                </a:cxn>
                <a:cxn ang="0">
                  <a:pos x="T4" y="T5"/>
                </a:cxn>
                <a:cxn ang="0">
                  <a:pos x="T6" y="T7"/>
                </a:cxn>
                <a:cxn ang="0">
                  <a:pos x="T8" y="T9"/>
                </a:cxn>
              </a:cxnLst>
              <a:rect l="0" t="0" r="r" b="b"/>
              <a:pathLst>
                <a:path w="176" h="247">
                  <a:moveTo>
                    <a:pt x="43" y="246"/>
                  </a:moveTo>
                  <a:lnTo>
                    <a:pt x="0" y="220"/>
                  </a:lnTo>
                  <a:lnTo>
                    <a:pt x="131" y="0"/>
                  </a:lnTo>
                  <a:lnTo>
                    <a:pt x="175" y="25"/>
                  </a:lnTo>
                  <a:lnTo>
                    <a:pt x="43"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7" name="Freeform 33">
              <a:extLst>
                <a:ext uri="{FF2B5EF4-FFF2-40B4-BE49-F238E27FC236}">
                  <a16:creationId xmlns:a16="http://schemas.microsoft.com/office/drawing/2014/main" id="{67F7F77E-9032-AE46-96B0-2E5B5DE8C2E4}"/>
                </a:ext>
              </a:extLst>
            </p:cNvPr>
            <p:cNvSpPr>
              <a:spLocks noChangeArrowheads="1"/>
            </p:cNvSpPr>
            <p:nvPr/>
          </p:nvSpPr>
          <p:spPr bwMode="auto">
            <a:xfrm>
              <a:off x="13421916" y="12007679"/>
              <a:ext cx="80319" cy="225510"/>
            </a:xfrm>
            <a:custGeom>
              <a:avLst/>
              <a:gdLst>
                <a:gd name="T0" fmla="*/ 30 w 116"/>
                <a:gd name="T1" fmla="*/ 321 h 322"/>
                <a:gd name="T2" fmla="*/ 0 w 116"/>
                <a:gd name="T3" fmla="*/ 313 h 322"/>
                <a:gd name="T4" fmla="*/ 86 w 116"/>
                <a:gd name="T5" fmla="*/ 0 h 322"/>
                <a:gd name="T6" fmla="*/ 115 w 116"/>
                <a:gd name="T7" fmla="*/ 8 h 322"/>
                <a:gd name="T8" fmla="*/ 30 w 116"/>
                <a:gd name="T9" fmla="*/ 321 h 322"/>
              </a:gdLst>
              <a:ahLst/>
              <a:cxnLst>
                <a:cxn ang="0">
                  <a:pos x="T0" y="T1"/>
                </a:cxn>
                <a:cxn ang="0">
                  <a:pos x="T2" y="T3"/>
                </a:cxn>
                <a:cxn ang="0">
                  <a:pos x="T4" y="T5"/>
                </a:cxn>
                <a:cxn ang="0">
                  <a:pos x="T6" y="T7"/>
                </a:cxn>
                <a:cxn ang="0">
                  <a:pos x="T8" y="T9"/>
                </a:cxn>
              </a:cxnLst>
              <a:rect l="0" t="0" r="r" b="b"/>
              <a:pathLst>
                <a:path w="116" h="322">
                  <a:moveTo>
                    <a:pt x="30" y="321"/>
                  </a:moveTo>
                  <a:lnTo>
                    <a:pt x="0" y="313"/>
                  </a:lnTo>
                  <a:lnTo>
                    <a:pt x="86" y="0"/>
                  </a:lnTo>
                  <a:lnTo>
                    <a:pt x="115" y="8"/>
                  </a:lnTo>
                  <a:lnTo>
                    <a:pt x="30" y="321"/>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8" name="Freeform 34">
              <a:extLst>
                <a:ext uri="{FF2B5EF4-FFF2-40B4-BE49-F238E27FC236}">
                  <a16:creationId xmlns:a16="http://schemas.microsoft.com/office/drawing/2014/main" id="{DF37ECCF-593D-374A-85EC-68337A9C2E6F}"/>
                </a:ext>
              </a:extLst>
            </p:cNvPr>
            <p:cNvSpPr>
              <a:spLocks noChangeArrowheads="1"/>
            </p:cNvSpPr>
            <p:nvPr/>
          </p:nvSpPr>
          <p:spPr bwMode="auto">
            <a:xfrm>
              <a:off x="13406471" y="12433987"/>
              <a:ext cx="123568" cy="172995"/>
            </a:xfrm>
            <a:custGeom>
              <a:avLst/>
              <a:gdLst>
                <a:gd name="T0" fmla="*/ 131 w 177"/>
                <a:gd name="T1" fmla="*/ 246 h 247"/>
                <a:gd name="T2" fmla="*/ 0 w 177"/>
                <a:gd name="T3" fmla="*/ 25 h 247"/>
                <a:gd name="T4" fmla="*/ 43 w 177"/>
                <a:gd name="T5" fmla="*/ 0 h 247"/>
                <a:gd name="T6" fmla="*/ 176 w 177"/>
                <a:gd name="T7" fmla="*/ 220 h 247"/>
                <a:gd name="T8" fmla="*/ 131 w 177"/>
                <a:gd name="T9" fmla="*/ 246 h 247"/>
              </a:gdLst>
              <a:ahLst/>
              <a:cxnLst>
                <a:cxn ang="0">
                  <a:pos x="T0" y="T1"/>
                </a:cxn>
                <a:cxn ang="0">
                  <a:pos x="T2" y="T3"/>
                </a:cxn>
                <a:cxn ang="0">
                  <a:pos x="T4" y="T5"/>
                </a:cxn>
                <a:cxn ang="0">
                  <a:pos x="T6" y="T7"/>
                </a:cxn>
                <a:cxn ang="0">
                  <a:pos x="T8" y="T9"/>
                </a:cxn>
              </a:cxnLst>
              <a:rect l="0" t="0" r="r" b="b"/>
              <a:pathLst>
                <a:path w="177" h="247">
                  <a:moveTo>
                    <a:pt x="131" y="246"/>
                  </a:moveTo>
                  <a:lnTo>
                    <a:pt x="0" y="25"/>
                  </a:lnTo>
                  <a:lnTo>
                    <a:pt x="43" y="0"/>
                  </a:lnTo>
                  <a:lnTo>
                    <a:pt x="176" y="220"/>
                  </a:lnTo>
                  <a:lnTo>
                    <a:pt x="131" y="246"/>
                  </a:lnTo>
                </a:path>
              </a:pathLst>
            </a:custGeom>
            <a:solidFill>
              <a:schemeClr val="accent4"/>
            </a:solidFill>
            <a:ln>
              <a:noFill/>
            </a:ln>
            <a:effectLst/>
          </p:spPr>
          <p:txBody>
            <a:bodyPr wrap="none" anchor="ctr"/>
            <a:lstStyle/>
            <a:p>
              <a:endParaRPr lang="en-US" sz="6532" dirty="0">
                <a:latin typeface="Fira Sans Light" panose="020B0403050000020004" pitchFamily="34" charset="0"/>
              </a:endParaRPr>
            </a:p>
          </p:txBody>
        </p:sp>
        <p:sp>
          <p:nvSpPr>
            <p:cNvPr id="219" name="Freeform 35">
              <a:extLst>
                <a:ext uri="{FF2B5EF4-FFF2-40B4-BE49-F238E27FC236}">
                  <a16:creationId xmlns:a16="http://schemas.microsoft.com/office/drawing/2014/main" id="{A1A5C402-0245-0841-A81F-F82E783B782E}"/>
                </a:ext>
              </a:extLst>
            </p:cNvPr>
            <p:cNvSpPr>
              <a:spLocks noChangeArrowheads="1"/>
            </p:cNvSpPr>
            <p:nvPr/>
          </p:nvSpPr>
          <p:spPr bwMode="auto">
            <a:xfrm>
              <a:off x="13196406" y="12214654"/>
              <a:ext cx="213153" cy="71052"/>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20" name="Freeform 36">
              <a:extLst>
                <a:ext uri="{FF2B5EF4-FFF2-40B4-BE49-F238E27FC236}">
                  <a16:creationId xmlns:a16="http://schemas.microsoft.com/office/drawing/2014/main" id="{A61EA08C-DE41-ED4A-866A-2DC6C0521AEE}"/>
                </a:ext>
              </a:extLst>
            </p:cNvPr>
            <p:cNvSpPr>
              <a:spLocks noChangeArrowheads="1"/>
            </p:cNvSpPr>
            <p:nvPr/>
          </p:nvSpPr>
          <p:spPr bwMode="auto">
            <a:xfrm>
              <a:off x="13196406" y="12359847"/>
              <a:ext cx="213153" cy="71050"/>
            </a:xfrm>
            <a:custGeom>
              <a:avLst/>
              <a:gdLst>
                <a:gd name="T0" fmla="*/ 252 w 304"/>
                <a:gd name="T1" fmla="*/ 102 h 103"/>
                <a:gd name="T2" fmla="*/ 52 w 304"/>
                <a:gd name="T3" fmla="*/ 102 h 103"/>
                <a:gd name="T4" fmla="*/ 52 w 304"/>
                <a:gd name="T5" fmla="*/ 102 h 103"/>
                <a:gd name="T6" fmla="*/ 0 w 304"/>
                <a:gd name="T7" fmla="*/ 51 h 103"/>
                <a:gd name="T8" fmla="*/ 0 w 304"/>
                <a:gd name="T9" fmla="*/ 51 h 103"/>
                <a:gd name="T10" fmla="*/ 52 w 304"/>
                <a:gd name="T11" fmla="*/ 0 h 103"/>
                <a:gd name="T12" fmla="*/ 252 w 304"/>
                <a:gd name="T13" fmla="*/ 0 h 103"/>
                <a:gd name="T14" fmla="*/ 252 w 304"/>
                <a:gd name="T15" fmla="*/ 0 h 103"/>
                <a:gd name="T16" fmla="*/ 303 w 304"/>
                <a:gd name="T17" fmla="*/ 51 h 103"/>
                <a:gd name="T18" fmla="*/ 303 w 304"/>
                <a:gd name="T19" fmla="*/ 51 h 103"/>
                <a:gd name="T20" fmla="*/ 252 w 304"/>
                <a:gd name="T21" fmla="*/ 10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4" h="103">
                  <a:moveTo>
                    <a:pt x="252" y="102"/>
                  </a:moveTo>
                  <a:lnTo>
                    <a:pt x="52" y="102"/>
                  </a:lnTo>
                  <a:lnTo>
                    <a:pt x="52" y="102"/>
                  </a:lnTo>
                  <a:cubicBezTo>
                    <a:pt x="23" y="102"/>
                    <a:pt x="0" y="79"/>
                    <a:pt x="0" y="51"/>
                  </a:cubicBezTo>
                  <a:lnTo>
                    <a:pt x="0" y="51"/>
                  </a:lnTo>
                  <a:cubicBezTo>
                    <a:pt x="0" y="23"/>
                    <a:pt x="23" y="0"/>
                    <a:pt x="52" y="0"/>
                  </a:cubicBezTo>
                  <a:lnTo>
                    <a:pt x="252" y="0"/>
                  </a:lnTo>
                  <a:lnTo>
                    <a:pt x="252" y="0"/>
                  </a:lnTo>
                  <a:cubicBezTo>
                    <a:pt x="280" y="0"/>
                    <a:pt x="303" y="23"/>
                    <a:pt x="303" y="51"/>
                  </a:cubicBezTo>
                  <a:lnTo>
                    <a:pt x="303" y="51"/>
                  </a:lnTo>
                  <a:cubicBezTo>
                    <a:pt x="303" y="79"/>
                    <a:pt x="280" y="102"/>
                    <a:pt x="252" y="102"/>
                  </a:cubicBezTo>
                </a:path>
              </a:pathLst>
            </a:custGeom>
            <a:solidFill>
              <a:srgbClr val="422836"/>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grpSp>
      <p:grpSp>
        <p:nvGrpSpPr>
          <p:cNvPr id="11" name="Group 10">
            <a:extLst>
              <a:ext uri="{FF2B5EF4-FFF2-40B4-BE49-F238E27FC236}">
                <a16:creationId xmlns:a16="http://schemas.microsoft.com/office/drawing/2014/main" id="{64C75C69-DB7C-E14E-84D4-20B9B29E6E44}"/>
              </a:ext>
            </a:extLst>
          </p:cNvPr>
          <p:cNvGrpSpPr/>
          <p:nvPr/>
        </p:nvGrpSpPr>
        <p:grpSpPr>
          <a:xfrm>
            <a:off x="7648008" y="5235314"/>
            <a:ext cx="1071948" cy="645640"/>
            <a:chOff x="10712698" y="4284706"/>
            <a:chExt cx="1071948" cy="645640"/>
          </a:xfrm>
        </p:grpSpPr>
        <p:sp>
          <p:nvSpPr>
            <p:cNvPr id="221" name="Freeform 37">
              <a:extLst>
                <a:ext uri="{FF2B5EF4-FFF2-40B4-BE49-F238E27FC236}">
                  <a16:creationId xmlns:a16="http://schemas.microsoft.com/office/drawing/2014/main" id="{60404714-26A3-EB41-A426-CA32ED62E528}"/>
                </a:ext>
              </a:extLst>
            </p:cNvPr>
            <p:cNvSpPr>
              <a:spLocks noChangeArrowheads="1"/>
            </p:cNvSpPr>
            <p:nvPr/>
          </p:nvSpPr>
          <p:spPr bwMode="auto">
            <a:xfrm>
              <a:off x="10712698" y="4349578"/>
              <a:ext cx="1071948" cy="515896"/>
            </a:xfrm>
            <a:custGeom>
              <a:avLst/>
              <a:gdLst>
                <a:gd name="T0" fmla="*/ 1530 w 1531"/>
                <a:gd name="T1" fmla="*/ 81 h 737"/>
                <a:gd name="T2" fmla="*/ 1530 w 1531"/>
                <a:gd name="T3" fmla="*/ 655 h 737"/>
                <a:gd name="T4" fmla="*/ 1530 w 1531"/>
                <a:gd name="T5" fmla="*/ 655 h 737"/>
                <a:gd name="T6" fmla="*/ 1449 w 1531"/>
                <a:gd name="T7" fmla="*/ 736 h 737"/>
                <a:gd name="T8" fmla="*/ 202 w 1531"/>
                <a:gd name="T9" fmla="*/ 736 h 737"/>
                <a:gd name="T10" fmla="*/ 202 w 1531"/>
                <a:gd name="T11" fmla="*/ 736 h 737"/>
                <a:gd name="T12" fmla="*/ 0 w 1531"/>
                <a:gd name="T13" fmla="*/ 534 h 737"/>
                <a:gd name="T14" fmla="*/ 0 w 1531"/>
                <a:gd name="T15" fmla="*/ 203 h 737"/>
                <a:gd name="T16" fmla="*/ 0 w 1531"/>
                <a:gd name="T17" fmla="*/ 203 h 737"/>
                <a:gd name="T18" fmla="*/ 202 w 1531"/>
                <a:gd name="T19" fmla="*/ 0 h 737"/>
                <a:gd name="T20" fmla="*/ 1449 w 1531"/>
                <a:gd name="T21" fmla="*/ 0 h 737"/>
                <a:gd name="T22" fmla="*/ 1449 w 1531"/>
                <a:gd name="T23" fmla="*/ 0 h 737"/>
                <a:gd name="T24" fmla="*/ 1530 w 1531"/>
                <a:gd name="T25" fmla="*/ 81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31" h="737">
                  <a:moveTo>
                    <a:pt x="1530" y="81"/>
                  </a:moveTo>
                  <a:lnTo>
                    <a:pt x="1530" y="655"/>
                  </a:lnTo>
                  <a:lnTo>
                    <a:pt x="1530" y="655"/>
                  </a:lnTo>
                  <a:cubicBezTo>
                    <a:pt x="1530" y="699"/>
                    <a:pt x="1494" y="736"/>
                    <a:pt x="1449" y="736"/>
                  </a:cubicBezTo>
                  <a:lnTo>
                    <a:pt x="202" y="736"/>
                  </a:lnTo>
                  <a:lnTo>
                    <a:pt x="202" y="736"/>
                  </a:lnTo>
                  <a:cubicBezTo>
                    <a:pt x="91" y="736"/>
                    <a:pt x="0" y="645"/>
                    <a:pt x="0" y="534"/>
                  </a:cubicBezTo>
                  <a:lnTo>
                    <a:pt x="0" y="203"/>
                  </a:lnTo>
                  <a:lnTo>
                    <a:pt x="0" y="203"/>
                  </a:lnTo>
                  <a:cubicBezTo>
                    <a:pt x="0" y="91"/>
                    <a:pt x="91" y="0"/>
                    <a:pt x="202" y="0"/>
                  </a:cubicBezTo>
                  <a:lnTo>
                    <a:pt x="1449" y="0"/>
                  </a:lnTo>
                  <a:lnTo>
                    <a:pt x="1449" y="0"/>
                  </a:lnTo>
                  <a:cubicBezTo>
                    <a:pt x="1494" y="0"/>
                    <a:pt x="1530" y="37"/>
                    <a:pt x="1530" y="81"/>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2" name="Freeform 38">
              <a:extLst>
                <a:ext uri="{FF2B5EF4-FFF2-40B4-BE49-F238E27FC236}">
                  <a16:creationId xmlns:a16="http://schemas.microsoft.com/office/drawing/2014/main" id="{5FE77355-60F5-BA43-A80D-286428319355}"/>
                </a:ext>
              </a:extLst>
            </p:cNvPr>
            <p:cNvSpPr>
              <a:spLocks noChangeArrowheads="1"/>
            </p:cNvSpPr>
            <p:nvPr/>
          </p:nvSpPr>
          <p:spPr bwMode="auto">
            <a:xfrm>
              <a:off x="10743590" y="4380470"/>
              <a:ext cx="973093" cy="451022"/>
            </a:xfrm>
            <a:custGeom>
              <a:avLst/>
              <a:gdLst>
                <a:gd name="T0" fmla="*/ 1389 w 1390"/>
                <a:gd name="T1" fmla="*/ 608 h 643"/>
                <a:gd name="T2" fmla="*/ 1389 w 1390"/>
                <a:gd name="T3" fmla="*/ 608 h 643"/>
                <a:gd name="T4" fmla="*/ 1354 w 1390"/>
                <a:gd name="T5" fmla="*/ 642 h 643"/>
                <a:gd name="T6" fmla="*/ 155 w 1390"/>
                <a:gd name="T7" fmla="*/ 642 h 643"/>
                <a:gd name="T8" fmla="*/ 155 w 1390"/>
                <a:gd name="T9" fmla="*/ 642 h 643"/>
                <a:gd name="T10" fmla="*/ 0 w 1390"/>
                <a:gd name="T11" fmla="*/ 487 h 643"/>
                <a:gd name="T12" fmla="*/ 0 w 1390"/>
                <a:gd name="T13" fmla="*/ 156 h 643"/>
                <a:gd name="T14" fmla="*/ 0 w 1390"/>
                <a:gd name="T15" fmla="*/ 156 h 643"/>
                <a:gd name="T16" fmla="*/ 155 w 1390"/>
                <a:gd name="T17" fmla="*/ 0 h 643"/>
                <a:gd name="T18" fmla="*/ 1354 w 1390"/>
                <a:gd name="T19" fmla="*/ 0 h 643"/>
                <a:gd name="T20" fmla="*/ 1354 w 1390"/>
                <a:gd name="T21" fmla="*/ 0 h 643"/>
                <a:gd name="T22" fmla="*/ 1389 w 1390"/>
                <a:gd name="T23" fmla="*/ 34 h 643"/>
                <a:gd name="T24" fmla="*/ 1389 w 1390"/>
                <a:gd name="T25" fmla="*/ 608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0" h="643">
                  <a:moveTo>
                    <a:pt x="1389" y="608"/>
                  </a:moveTo>
                  <a:lnTo>
                    <a:pt x="1389" y="608"/>
                  </a:lnTo>
                  <a:cubicBezTo>
                    <a:pt x="1389" y="627"/>
                    <a:pt x="1373" y="642"/>
                    <a:pt x="1354" y="642"/>
                  </a:cubicBezTo>
                  <a:lnTo>
                    <a:pt x="155" y="642"/>
                  </a:lnTo>
                  <a:lnTo>
                    <a:pt x="155" y="642"/>
                  </a:lnTo>
                  <a:cubicBezTo>
                    <a:pt x="70" y="642"/>
                    <a:pt x="0" y="572"/>
                    <a:pt x="0" y="487"/>
                  </a:cubicBezTo>
                  <a:lnTo>
                    <a:pt x="0" y="156"/>
                  </a:lnTo>
                  <a:lnTo>
                    <a:pt x="0" y="156"/>
                  </a:lnTo>
                  <a:cubicBezTo>
                    <a:pt x="0" y="70"/>
                    <a:pt x="70" y="0"/>
                    <a:pt x="155" y="0"/>
                  </a:cubicBezTo>
                  <a:lnTo>
                    <a:pt x="1354" y="0"/>
                  </a:lnTo>
                  <a:lnTo>
                    <a:pt x="1354" y="0"/>
                  </a:lnTo>
                  <a:cubicBezTo>
                    <a:pt x="1373" y="0"/>
                    <a:pt x="1389" y="16"/>
                    <a:pt x="1389" y="34"/>
                  </a:cubicBezTo>
                  <a:lnTo>
                    <a:pt x="1389" y="608"/>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23" name="Freeform 39">
              <a:extLst>
                <a:ext uri="{FF2B5EF4-FFF2-40B4-BE49-F238E27FC236}">
                  <a16:creationId xmlns:a16="http://schemas.microsoft.com/office/drawing/2014/main" id="{E1ED036B-A0B5-2649-BEAC-92ACE21EE65B}"/>
                </a:ext>
              </a:extLst>
            </p:cNvPr>
            <p:cNvSpPr>
              <a:spLocks noChangeArrowheads="1"/>
            </p:cNvSpPr>
            <p:nvPr/>
          </p:nvSpPr>
          <p:spPr bwMode="auto">
            <a:xfrm>
              <a:off x="10864067" y="4689389"/>
              <a:ext cx="200798" cy="83409"/>
            </a:xfrm>
            <a:custGeom>
              <a:avLst/>
              <a:gdLst>
                <a:gd name="T0" fmla="*/ 284 w 288"/>
                <a:gd name="T1" fmla="*/ 103 h 118"/>
                <a:gd name="T2" fmla="*/ 284 w 288"/>
                <a:gd name="T3" fmla="*/ 103 h 118"/>
                <a:gd name="T4" fmla="*/ 284 w 288"/>
                <a:gd name="T5" fmla="*/ 103 h 118"/>
                <a:gd name="T6" fmla="*/ 263 w 288"/>
                <a:gd name="T7" fmla="*/ 114 h 118"/>
                <a:gd name="T8" fmla="*/ 13 w 288"/>
                <a:gd name="T9" fmla="*/ 35 h 118"/>
                <a:gd name="T10" fmla="*/ 13 w 288"/>
                <a:gd name="T11" fmla="*/ 35 h 118"/>
                <a:gd name="T12" fmla="*/ 2 w 288"/>
                <a:gd name="T13" fmla="*/ 14 h 118"/>
                <a:gd name="T14" fmla="*/ 2 w 288"/>
                <a:gd name="T15" fmla="*/ 14 h 118"/>
                <a:gd name="T16" fmla="*/ 23 w 288"/>
                <a:gd name="T17" fmla="*/ 3 h 118"/>
                <a:gd name="T18" fmla="*/ 273 w 288"/>
                <a:gd name="T19" fmla="*/ 81 h 118"/>
                <a:gd name="T20" fmla="*/ 273 w 288"/>
                <a:gd name="T21" fmla="*/ 81 h 118"/>
                <a:gd name="T22" fmla="*/ 284 w 288"/>
                <a:gd name="T23" fmla="*/ 103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03"/>
                  </a:moveTo>
                  <a:lnTo>
                    <a:pt x="284" y="103"/>
                  </a:lnTo>
                  <a:lnTo>
                    <a:pt x="284" y="103"/>
                  </a:lnTo>
                  <a:cubicBezTo>
                    <a:pt x="282" y="112"/>
                    <a:pt x="272" y="117"/>
                    <a:pt x="263" y="114"/>
                  </a:cubicBezTo>
                  <a:lnTo>
                    <a:pt x="13" y="35"/>
                  </a:lnTo>
                  <a:lnTo>
                    <a:pt x="13" y="35"/>
                  </a:lnTo>
                  <a:cubicBezTo>
                    <a:pt x="4" y="32"/>
                    <a:pt x="0" y="23"/>
                    <a:pt x="2" y="14"/>
                  </a:cubicBezTo>
                  <a:lnTo>
                    <a:pt x="2" y="14"/>
                  </a:lnTo>
                  <a:cubicBezTo>
                    <a:pt x="5" y="5"/>
                    <a:pt x="15" y="0"/>
                    <a:pt x="23" y="3"/>
                  </a:cubicBezTo>
                  <a:lnTo>
                    <a:pt x="273" y="81"/>
                  </a:lnTo>
                  <a:lnTo>
                    <a:pt x="273" y="81"/>
                  </a:lnTo>
                  <a:cubicBezTo>
                    <a:pt x="282" y="85"/>
                    <a:pt x="287" y="94"/>
                    <a:pt x="284" y="103"/>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4" name="Freeform 40">
              <a:extLst>
                <a:ext uri="{FF2B5EF4-FFF2-40B4-BE49-F238E27FC236}">
                  <a16:creationId xmlns:a16="http://schemas.microsoft.com/office/drawing/2014/main" id="{4367C4BB-4C81-854C-9D1D-CDE83F6FF894}"/>
                </a:ext>
              </a:extLst>
            </p:cNvPr>
            <p:cNvSpPr>
              <a:spLocks noChangeArrowheads="1"/>
            </p:cNvSpPr>
            <p:nvPr/>
          </p:nvSpPr>
          <p:spPr bwMode="auto">
            <a:xfrm>
              <a:off x="10864067" y="4445344"/>
              <a:ext cx="200798" cy="83407"/>
            </a:xfrm>
            <a:custGeom>
              <a:avLst/>
              <a:gdLst>
                <a:gd name="T0" fmla="*/ 284 w 288"/>
                <a:gd name="T1" fmla="*/ 14 h 118"/>
                <a:gd name="T2" fmla="*/ 284 w 288"/>
                <a:gd name="T3" fmla="*/ 14 h 118"/>
                <a:gd name="T4" fmla="*/ 284 w 288"/>
                <a:gd name="T5" fmla="*/ 14 h 118"/>
                <a:gd name="T6" fmla="*/ 263 w 288"/>
                <a:gd name="T7" fmla="*/ 3 h 118"/>
                <a:gd name="T8" fmla="*/ 13 w 288"/>
                <a:gd name="T9" fmla="*/ 82 h 118"/>
                <a:gd name="T10" fmla="*/ 13 w 288"/>
                <a:gd name="T11" fmla="*/ 82 h 118"/>
                <a:gd name="T12" fmla="*/ 2 w 288"/>
                <a:gd name="T13" fmla="*/ 103 h 118"/>
                <a:gd name="T14" fmla="*/ 2 w 288"/>
                <a:gd name="T15" fmla="*/ 103 h 118"/>
                <a:gd name="T16" fmla="*/ 23 w 288"/>
                <a:gd name="T17" fmla="*/ 114 h 118"/>
                <a:gd name="T18" fmla="*/ 273 w 288"/>
                <a:gd name="T19" fmla="*/ 35 h 118"/>
                <a:gd name="T20" fmla="*/ 273 w 288"/>
                <a:gd name="T21" fmla="*/ 35 h 118"/>
                <a:gd name="T22" fmla="*/ 284 w 288"/>
                <a:gd name="T23" fmla="*/ 1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8" h="118">
                  <a:moveTo>
                    <a:pt x="284" y="14"/>
                  </a:moveTo>
                  <a:lnTo>
                    <a:pt x="284" y="14"/>
                  </a:lnTo>
                  <a:lnTo>
                    <a:pt x="284" y="14"/>
                  </a:lnTo>
                  <a:cubicBezTo>
                    <a:pt x="282" y="5"/>
                    <a:pt x="272" y="0"/>
                    <a:pt x="263" y="3"/>
                  </a:cubicBezTo>
                  <a:lnTo>
                    <a:pt x="13" y="82"/>
                  </a:lnTo>
                  <a:lnTo>
                    <a:pt x="13" y="82"/>
                  </a:lnTo>
                  <a:cubicBezTo>
                    <a:pt x="4" y="84"/>
                    <a:pt x="0" y="94"/>
                    <a:pt x="2" y="103"/>
                  </a:cubicBezTo>
                  <a:lnTo>
                    <a:pt x="2" y="103"/>
                  </a:lnTo>
                  <a:cubicBezTo>
                    <a:pt x="5" y="112"/>
                    <a:pt x="15" y="117"/>
                    <a:pt x="23" y="114"/>
                  </a:cubicBezTo>
                  <a:lnTo>
                    <a:pt x="273" y="35"/>
                  </a:lnTo>
                  <a:lnTo>
                    <a:pt x="273" y="35"/>
                  </a:lnTo>
                  <a:cubicBezTo>
                    <a:pt x="282" y="33"/>
                    <a:pt x="287" y="23"/>
                    <a:pt x="284" y="14"/>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5" name="Freeform 41">
              <a:extLst>
                <a:ext uri="{FF2B5EF4-FFF2-40B4-BE49-F238E27FC236}">
                  <a16:creationId xmlns:a16="http://schemas.microsoft.com/office/drawing/2014/main" id="{59EF9DE6-E6F1-9446-806E-4BA33CF1FF47}"/>
                </a:ext>
              </a:extLst>
            </p:cNvPr>
            <p:cNvSpPr>
              <a:spLocks noChangeArrowheads="1"/>
            </p:cNvSpPr>
            <p:nvPr/>
          </p:nvSpPr>
          <p:spPr bwMode="auto">
            <a:xfrm>
              <a:off x="11080311" y="4831492"/>
              <a:ext cx="37070" cy="98854"/>
            </a:xfrm>
            <a:custGeom>
              <a:avLst/>
              <a:gdLst>
                <a:gd name="T0" fmla="*/ 54 w 55"/>
                <a:gd name="T1" fmla="*/ 28 h 141"/>
                <a:gd name="T2" fmla="*/ 54 w 55"/>
                <a:gd name="T3" fmla="*/ 112 h 141"/>
                <a:gd name="T4" fmla="*/ 54 w 55"/>
                <a:gd name="T5" fmla="*/ 112 h 141"/>
                <a:gd name="T6" fmla="*/ 27 w 55"/>
                <a:gd name="T7" fmla="*/ 140 h 141"/>
                <a:gd name="T8" fmla="*/ 27 w 55"/>
                <a:gd name="T9" fmla="*/ 140 h 141"/>
                <a:gd name="T10" fmla="*/ 0 w 55"/>
                <a:gd name="T11" fmla="*/ 112 h 141"/>
                <a:gd name="T12" fmla="*/ 0 w 55"/>
                <a:gd name="T13" fmla="*/ 28 h 141"/>
                <a:gd name="T14" fmla="*/ 0 w 55"/>
                <a:gd name="T15" fmla="*/ 28 h 141"/>
                <a:gd name="T16" fmla="*/ 27 w 55"/>
                <a:gd name="T17" fmla="*/ 0 h 141"/>
                <a:gd name="T18" fmla="*/ 27 w 55"/>
                <a:gd name="T19" fmla="*/ 0 h 141"/>
                <a:gd name="T20" fmla="*/ 54 w 55"/>
                <a:gd name="T21" fmla="*/ 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1">
                  <a:moveTo>
                    <a:pt x="54" y="28"/>
                  </a:moveTo>
                  <a:lnTo>
                    <a:pt x="54" y="112"/>
                  </a:lnTo>
                  <a:lnTo>
                    <a:pt x="54" y="112"/>
                  </a:lnTo>
                  <a:cubicBezTo>
                    <a:pt x="54" y="127"/>
                    <a:pt x="42" y="140"/>
                    <a:pt x="27" y="140"/>
                  </a:cubicBezTo>
                  <a:lnTo>
                    <a:pt x="27" y="140"/>
                  </a:lnTo>
                  <a:cubicBezTo>
                    <a:pt x="12" y="140"/>
                    <a:pt x="0" y="127"/>
                    <a:pt x="0" y="112"/>
                  </a:cubicBezTo>
                  <a:lnTo>
                    <a:pt x="0" y="28"/>
                  </a:lnTo>
                  <a:lnTo>
                    <a:pt x="0" y="28"/>
                  </a:lnTo>
                  <a:cubicBezTo>
                    <a:pt x="0" y="13"/>
                    <a:pt x="12" y="0"/>
                    <a:pt x="27" y="0"/>
                  </a:cubicBezTo>
                  <a:lnTo>
                    <a:pt x="27" y="0"/>
                  </a:lnTo>
                  <a:cubicBezTo>
                    <a:pt x="42" y="0"/>
                    <a:pt x="54" y="13"/>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6" name="Freeform 42">
              <a:extLst>
                <a:ext uri="{FF2B5EF4-FFF2-40B4-BE49-F238E27FC236}">
                  <a16:creationId xmlns:a16="http://schemas.microsoft.com/office/drawing/2014/main" id="{C86A332C-36EF-B04F-998F-C33B0FBDCA07}"/>
                </a:ext>
              </a:extLst>
            </p:cNvPr>
            <p:cNvSpPr>
              <a:spLocks noChangeArrowheads="1"/>
            </p:cNvSpPr>
            <p:nvPr/>
          </p:nvSpPr>
          <p:spPr bwMode="auto">
            <a:xfrm>
              <a:off x="11080311" y="4284706"/>
              <a:ext cx="37070" cy="98854"/>
            </a:xfrm>
            <a:custGeom>
              <a:avLst/>
              <a:gdLst>
                <a:gd name="T0" fmla="*/ 54 w 55"/>
                <a:gd name="T1" fmla="*/ 28 h 140"/>
                <a:gd name="T2" fmla="*/ 54 w 55"/>
                <a:gd name="T3" fmla="*/ 112 h 140"/>
                <a:gd name="T4" fmla="*/ 54 w 55"/>
                <a:gd name="T5" fmla="*/ 112 h 140"/>
                <a:gd name="T6" fmla="*/ 27 w 55"/>
                <a:gd name="T7" fmla="*/ 139 h 140"/>
                <a:gd name="T8" fmla="*/ 27 w 55"/>
                <a:gd name="T9" fmla="*/ 139 h 140"/>
                <a:gd name="T10" fmla="*/ 0 w 55"/>
                <a:gd name="T11" fmla="*/ 112 h 140"/>
                <a:gd name="T12" fmla="*/ 0 w 55"/>
                <a:gd name="T13" fmla="*/ 28 h 140"/>
                <a:gd name="T14" fmla="*/ 0 w 55"/>
                <a:gd name="T15" fmla="*/ 28 h 140"/>
                <a:gd name="T16" fmla="*/ 27 w 55"/>
                <a:gd name="T17" fmla="*/ 0 h 140"/>
                <a:gd name="T18" fmla="*/ 27 w 55"/>
                <a:gd name="T19" fmla="*/ 0 h 140"/>
                <a:gd name="T20" fmla="*/ 54 w 55"/>
                <a:gd name="T21" fmla="*/ 2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5" h="140">
                  <a:moveTo>
                    <a:pt x="54" y="28"/>
                  </a:moveTo>
                  <a:lnTo>
                    <a:pt x="54" y="112"/>
                  </a:lnTo>
                  <a:lnTo>
                    <a:pt x="54" y="112"/>
                  </a:lnTo>
                  <a:cubicBezTo>
                    <a:pt x="54" y="127"/>
                    <a:pt x="42" y="139"/>
                    <a:pt x="27" y="139"/>
                  </a:cubicBezTo>
                  <a:lnTo>
                    <a:pt x="27" y="139"/>
                  </a:lnTo>
                  <a:cubicBezTo>
                    <a:pt x="12" y="139"/>
                    <a:pt x="0" y="127"/>
                    <a:pt x="0" y="112"/>
                  </a:cubicBezTo>
                  <a:lnTo>
                    <a:pt x="0" y="28"/>
                  </a:lnTo>
                  <a:lnTo>
                    <a:pt x="0" y="28"/>
                  </a:lnTo>
                  <a:cubicBezTo>
                    <a:pt x="0" y="12"/>
                    <a:pt x="12" y="0"/>
                    <a:pt x="27" y="0"/>
                  </a:cubicBezTo>
                  <a:lnTo>
                    <a:pt x="27" y="0"/>
                  </a:lnTo>
                  <a:cubicBezTo>
                    <a:pt x="42" y="0"/>
                    <a:pt x="54" y="12"/>
                    <a:pt x="54" y="28"/>
                  </a:cubicBezTo>
                </a:path>
              </a:pathLst>
            </a:custGeom>
            <a:solidFill>
              <a:schemeClr val="accent3">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27" name="Freeform 43">
              <a:extLst>
                <a:ext uri="{FF2B5EF4-FFF2-40B4-BE49-F238E27FC236}">
                  <a16:creationId xmlns:a16="http://schemas.microsoft.com/office/drawing/2014/main" id="{D22D916D-7340-CC44-B117-2BFD986DBE00}"/>
                </a:ext>
              </a:extLst>
            </p:cNvPr>
            <p:cNvSpPr>
              <a:spLocks noChangeArrowheads="1"/>
            </p:cNvSpPr>
            <p:nvPr/>
          </p:nvSpPr>
          <p:spPr bwMode="auto">
            <a:xfrm>
              <a:off x="11735219" y="4701746"/>
              <a:ext cx="30892" cy="108123"/>
            </a:xfrm>
            <a:custGeom>
              <a:avLst/>
              <a:gdLst>
                <a:gd name="T0" fmla="*/ 0 w 45"/>
                <a:gd name="T1" fmla="*/ 21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1 h 155"/>
                <a:gd name="T14" fmla="*/ 44 w 45"/>
                <a:gd name="T15" fmla="*/ 21 h 155"/>
                <a:gd name="T16" fmla="*/ 22 w 45"/>
                <a:gd name="T17" fmla="*/ 0 h 155"/>
                <a:gd name="T18" fmla="*/ 22 w 45"/>
                <a:gd name="T19" fmla="*/ 0 h 155"/>
                <a:gd name="T20" fmla="*/ 0 w 45"/>
                <a:gd name="T21" fmla="*/ 21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1"/>
                  </a:moveTo>
                  <a:lnTo>
                    <a:pt x="0" y="132"/>
                  </a:lnTo>
                  <a:lnTo>
                    <a:pt x="0" y="132"/>
                  </a:lnTo>
                  <a:cubicBezTo>
                    <a:pt x="0" y="144"/>
                    <a:pt x="10" y="154"/>
                    <a:pt x="22" y="154"/>
                  </a:cubicBezTo>
                  <a:lnTo>
                    <a:pt x="22" y="154"/>
                  </a:lnTo>
                  <a:cubicBezTo>
                    <a:pt x="35" y="154"/>
                    <a:pt x="44" y="144"/>
                    <a:pt x="44" y="132"/>
                  </a:cubicBezTo>
                  <a:lnTo>
                    <a:pt x="44" y="21"/>
                  </a:lnTo>
                  <a:lnTo>
                    <a:pt x="44" y="21"/>
                  </a:lnTo>
                  <a:cubicBezTo>
                    <a:pt x="44" y="10"/>
                    <a:pt x="35" y="0"/>
                    <a:pt x="22" y="0"/>
                  </a:cubicBezTo>
                  <a:lnTo>
                    <a:pt x="22" y="0"/>
                  </a:lnTo>
                  <a:cubicBezTo>
                    <a:pt x="10" y="0"/>
                    <a:pt x="0" y="10"/>
                    <a:pt x="0" y="21"/>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8" name="Freeform 44">
              <a:extLst>
                <a:ext uri="{FF2B5EF4-FFF2-40B4-BE49-F238E27FC236}">
                  <a16:creationId xmlns:a16="http://schemas.microsoft.com/office/drawing/2014/main" id="{2FF42B4B-0BF7-A742-BF07-393019E2CA36}"/>
                </a:ext>
              </a:extLst>
            </p:cNvPr>
            <p:cNvSpPr>
              <a:spLocks noChangeArrowheads="1"/>
            </p:cNvSpPr>
            <p:nvPr/>
          </p:nvSpPr>
          <p:spPr bwMode="auto">
            <a:xfrm>
              <a:off x="11735219" y="4405184"/>
              <a:ext cx="30892" cy="108123"/>
            </a:xfrm>
            <a:custGeom>
              <a:avLst/>
              <a:gdLst>
                <a:gd name="T0" fmla="*/ 0 w 45"/>
                <a:gd name="T1" fmla="*/ 22 h 155"/>
                <a:gd name="T2" fmla="*/ 0 w 45"/>
                <a:gd name="T3" fmla="*/ 132 h 155"/>
                <a:gd name="T4" fmla="*/ 0 w 45"/>
                <a:gd name="T5" fmla="*/ 132 h 155"/>
                <a:gd name="T6" fmla="*/ 22 w 45"/>
                <a:gd name="T7" fmla="*/ 154 h 155"/>
                <a:gd name="T8" fmla="*/ 22 w 45"/>
                <a:gd name="T9" fmla="*/ 154 h 155"/>
                <a:gd name="T10" fmla="*/ 44 w 45"/>
                <a:gd name="T11" fmla="*/ 132 h 155"/>
                <a:gd name="T12" fmla="*/ 44 w 45"/>
                <a:gd name="T13" fmla="*/ 22 h 155"/>
                <a:gd name="T14" fmla="*/ 44 w 45"/>
                <a:gd name="T15" fmla="*/ 22 h 155"/>
                <a:gd name="T16" fmla="*/ 22 w 45"/>
                <a:gd name="T17" fmla="*/ 0 h 155"/>
                <a:gd name="T18" fmla="*/ 22 w 45"/>
                <a:gd name="T19" fmla="*/ 0 h 155"/>
                <a:gd name="T20" fmla="*/ 0 w 45"/>
                <a:gd name="T21" fmla="*/ 22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155">
                  <a:moveTo>
                    <a:pt x="0" y="22"/>
                  </a:moveTo>
                  <a:lnTo>
                    <a:pt x="0" y="132"/>
                  </a:lnTo>
                  <a:lnTo>
                    <a:pt x="0" y="132"/>
                  </a:lnTo>
                  <a:cubicBezTo>
                    <a:pt x="0" y="144"/>
                    <a:pt x="10" y="154"/>
                    <a:pt x="22" y="154"/>
                  </a:cubicBezTo>
                  <a:lnTo>
                    <a:pt x="22" y="154"/>
                  </a:lnTo>
                  <a:cubicBezTo>
                    <a:pt x="35" y="154"/>
                    <a:pt x="44" y="144"/>
                    <a:pt x="44" y="132"/>
                  </a:cubicBezTo>
                  <a:lnTo>
                    <a:pt x="44" y="22"/>
                  </a:lnTo>
                  <a:lnTo>
                    <a:pt x="44" y="22"/>
                  </a:lnTo>
                  <a:cubicBezTo>
                    <a:pt x="44" y="9"/>
                    <a:pt x="35" y="0"/>
                    <a:pt x="22" y="0"/>
                  </a:cubicBezTo>
                  <a:lnTo>
                    <a:pt x="22" y="0"/>
                  </a:lnTo>
                  <a:cubicBezTo>
                    <a:pt x="10" y="0"/>
                    <a:pt x="0" y="9"/>
                    <a:pt x="0" y="22"/>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29" name="Freeform 45">
              <a:extLst>
                <a:ext uri="{FF2B5EF4-FFF2-40B4-BE49-F238E27FC236}">
                  <a16:creationId xmlns:a16="http://schemas.microsoft.com/office/drawing/2014/main" id="{3E6B2A36-0AD5-1D42-97CC-007A2EE0E32D}"/>
                </a:ext>
              </a:extLst>
            </p:cNvPr>
            <p:cNvSpPr>
              <a:spLocks noChangeArrowheads="1"/>
            </p:cNvSpPr>
            <p:nvPr/>
          </p:nvSpPr>
          <p:spPr bwMode="auto">
            <a:xfrm>
              <a:off x="10768303" y="4395917"/>
              <a:ext cx="105032" cy="77229"/>
            </a:xfrm>
            <a:custGeom>
              <a:avLst/>
              <a:gdLst>
                <a:gd name="T0" fmla="*/ 148 w 149"/>
                <a:gd name="T1" fmla="*/ 25 h 109"/>
                <a:gd name="T2" fmla="*/ 148 w 149"/>
                <a:gd name="T3" fmla="*/ 25 h 109"/>
                <a:gd name="T4" fmla="*/ 122 w 149"/>
                <a:gd name="T5" fmla="*/ 51 h 109"/>
                <a:gd name="T6" fmla="*/ 122 w 149"/>
                <a:gd name="T7" fmla="*/ 51 h 109"/>
                <a:gd name="T8" fmla="*/ 50 w 149"/>
                <a:gd name="T9" fmla="*/ 92 h 109"/>
                <a:gd name="T10" fmla="*/ 50 w 149"/>
                <a:gd name="T11" fmla="*/ 92 h 109"/>
                <a:gd name="T12" fmla="*/ 16 w 149"/>
                <a:gd name="T13" fmla="*/ 102 h 109"/>
                <a:gd name="T14" fmla="*/ 16 w 149"/>
                <a:gd name="T15" fmla="*/ 102 h 109"/>
                <a:gd name="T16" fmla="*/ 6 w 149"/>
                <a:gd name="T17" fmla="*/ 66 h 109"/>
                <a:gd name="T18" fmla="*/ 6 w 149"/>
                <a:gd name="T19" fmla="*/ 66 h 109"/>
                <a:gd name="T20" fmla="*/ 122 w 149"/>
                <a:gd name="T21" fmla="*/ 0 h 109"/>
                <a:gd name="T22" fmla="*/ 122 w 149"/>
                <a:gd name="T23" fmla="*/ 0 h 109"/>
                <a:gd name="T24" fmla="*/ 148 w 149"/>
                <a:gd name="T25" fmla="*/ 25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9" h="109">
                  <a:moveTo>
                    <a:pt x="148" y="25"/>
                  </a:moveTo>
                  <a:lnTo>
                    <a:pt x="148" y="25"/>
                  </a:lnTo>
                  <a:cubicBezTo>
                    <a:pt x="148" y="39"/>
                    <a:pt x="137" y="51"/>
                    <a:pt x="122" y="51"/>
                  </a:cubicBezTo>
                  <a:lnTo>
                    <a:pt x="122" y="51"/>
                  </a:lnTo>
                  <a:cubicBezTo>
                    <a:pt x="93" y="51"/>
                    <a:pt x="66" y="66"/>
                    <a:pt x="50" y="92"/>
                  </a:cubicBezTo>
                  <a:lnTo>
                    <a:pt x="50" y="92"/>
                  </a:lnTo>
                  <a:cubicBezTo>
                    <a:pt x="43" y="104"/>
                    <a:pt x="28" y="108"/>
                    <a:pt x="16" y="102"/>
                  </a:cubicBezTo>
                  <a:lnTo>
                    <a:pt x="16" y="102"/>
                  </a:lnTo>
                  <a:cubicBezTo>
                    <a:pt x="4" y="95"/>
                    <a:pt x="0" y="79"/>
                    <a:pt x="6" y="66"/>
                  </a:cubicBezTo>
                  <a:lnTo>
                    <a:pt x="6" y="66"/>
                  </a:lnTo>
                  <a:cubicBezTo>
                    <a:pt x="30" y="25"/>
                    <a:pt x="75" y="0"/>
                    <a:pt x="122" y="0"/>
                  </a:cubicBezTo>
                  <a:lnTo>
                    <a:pt x="122" y="0"/>
                  </a:lnTo>
                  <a:cubicBezTo>
                    <a:pt x="137" y="0"/>
                    <a:pt x="148" y="11"/>
                    <a:pt x="148" y="25"/>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0" name="Freeform 46">
              <a:extLst>
                <a:ext uri="{FF2B5EF4-FFF2-40B4-BE49-F238E27FC236}">
                  <a16:creationId xmlns:a16="http://schemas.microsoft.com/office/drawing/2014/main" id="{711A5325-98B2-0B49-8BFD-7DFD6FF8F5A4}"/>
                </a:ext>
              </a:extLst>
            </p:cNvPr>
            <p:cNvSpPr>
              <a:spLocks noChangeArrowheads="1"/>
            </p:cNvSpPr>
            <p:nvPr/>
          </p:nvSpPr>
          <p:spPr bwMode="auto">
            <a:xfrm>
              <a:off x="10765213" y="4741906"/>
              <a:ext cx="105032" cy="77229"/>
            </a:xfrm>
            <a:custGeom>
              <a:avLst/>
              <a:gdLst>
                <a:gd name="T0" fmla="*/ 149 w 150"/>
                <a:gd name="T1" fmla="*/ 83 h 110"/>
                <a:gd name="T2" fmla="*/ 149 w 150"/>
                <a:gd name="T3" fmla="*/ 83 h 110"/>
                <a:gd name="T4" fmla="*/ 123 w 150"/>
                <a:gd name="T5" fmla="*/ 109 h 110"/>
                <a:gd name="T6" fmla="*/ 123 w 150"/>
                <a:gd name="T7" fmla="*/ 109 h 110"/>
                <a:gd name="T8" fmla="*/ 7 w 150"/>
                <a:gd name="T9" fmla="*/ 42 h 110"/>
                <a:gd name="T10" fmla="*/ 7 w 150"/>
                <a:gd name="T11" fmla="*/ 42 h 110"/>
                <a:gd name="T12" fmla="*/ 17 w 150"/>
                <a:gd name="T13" fmla="*/ 7 h 110"/>
                <a:gd name="T14" fmla="*/ 17 w 150"/>
                <a:gd name="T15" fmla="*/ 7 h 110"/>
                <a:gd name="T16" fmla="*/ 51 w 150"/>
                <a:gd name="T17" fmla="*/ 16 h 110"/>
                <a:gd name="T18" fmla="*/ 51 w 150"/>
                <a:gd name="T19" fmla="*/ 16 h 110"/>
                <a:gd name="T20" fmla="*/ 123 w 150"/>
                <a:gd name="T21" fmla="*/ 58 h 110"/>
                <a:gd name="T22" fmla="*/ 123 w 150"/>
                <a:gd name="T23" fmla="*/ 58 h 110"/>
                <a:gd name="T24" fmla="*/ 149 w 150"/>
                <a:gd name="T25" fmla="*/ 83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10">
                  <a:moveTo>
                    <a:pt x="149" y="83"/>
                  </a:moveTo>
                  <a:lnTo>
                    <a:pt x="149" y="83"/>
                  </a:lnTo>
                  <a:cubicBezTo>
                    <a:pt x="149" y="97"/>
                    <a:pt x="138" y="109"/>
                    <a:pt x="123" y="109"/>
                  </a:cubicBezTo>
                  <a:lnTo>
                    <a:pt x="123" y="109"/>
                  </a:lnTo>
                  <a:cubicBezTo>
                    <a:pt x="76" y="109"/>
                    <a:pt x="31" y="83"/>
                    <a:pt x="7" y="42"/>
                  </a:cubicBezTo>
                  <a:lnTo>
                    <a:pt x="7" y="42"/>
                  </a:lnTo>
                  <a:cubicBezTo>
                    <a:pt x="0" y="29"/>
                    <a:pt x="4" y="14"/>
                    <a:pt x="17" y="7"/>
                  </a:cubicBezTo>
                  <a:lnTo>
                    <a:pt x="17" y="7"/>
                  </a:lnTo>
                  <a:cubicBezTo>
                    <a:pt x="29" y="0"/>
                    <a:pt x="44" y="4"/>
                    <a:pt x="51" y="16"/>
                  </a:cubicBezTo>
                  <a:lnTo>
                    <a:pt x="51" y="16"/>
                  </a:lnTo>
                  <a:cubicBezTo>
                    <a:pt x="67" y="42"/>
                    <a:pt x="94" y="58"/>
                    <a:pt x="123" y="58"/>
                  </a:cubicBezTo>
                  <a:lnTo>
                    <a:pt x="123" y="58"/>
                  </a:lnTo>
                  <a:cubicBezTo>
                    <a:pt x="138" y="58"/>
                    <a:pt x="149" y="70"/>
                    <a:pt x="149" y="83"/>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31" name="Freeform 47">
              <a:extLst>
                <a:ext uri="{FF2B5EF4-FFF2-40B4-BE49-F238E27FC236}">
                  <a16:creationId xmlns:a16="http://schemas.microsoft.com/office/drawing/2014/main" id="{B3546708-B912-5544-94F0-E03A02D822E0}"/>
                </a:ext>
              </a:extLst>
            </p:cNvPr>
            <p:cNvSpPr>
              <a:spLocks noChangeArrowheads="1"/>
            </p:cNvSpPr>
            <p:nvPr/>
          </p:nvSpPr>
          <p:spPr bwMode="auto">
            <a:xfrm>
              <a:off x="11027795" y="4411362"/>
              <a:ext cx="639461" cy="389238"/>
            </a:xfrm>
            <a:custGeom>
              <a:avLst/>
              <a:gdLst>
                <a:gd name="T0" fmla="*/ 913 w 914"/>
                <a:gd name="T1" fmla="*/ 519 h 557"/>
                <a:gd name="T2" fmla="*/ 913 w 914"/>
                <a:gd name="T3" fmla="*/ 519 h 557"/>
                <a:gd name="T4" fmla="*/ 891 w 914"/>
                <a:gd name="T5" fmla="*/ 549 h 557"/>
                <a:gd name="T6" fmla="*/ 889 w 914"/>
                <a:gd name="T7" fmla="*/ 549 h 557"/>
                <a:gd name="T8" fmla="*/ 833 w 914"/>
                <a:gd name="T9" fmla="*/ 556 h 557"/>
                <a:gd name="T10" fmla="*/ 99 w 914"/>
                <a:gd name="T11" fmla="*/ 556 h 557"/>
                <a:gd name="T12" fmla="*/ 99 w 914"/>
                <a:gd name="T13" fmla="*/ 556 h 557"/>
                <a:gd name="T14" fmla="*/ 0 w 914"/>
                <a:gd name="T15" fmla="*/ 422 h 557"/>
                <a:gd name="T16" fmla="*/ 0 w 914"/>
                <a:gd name="T17" fmla="*/ 135 h 557"/>
                <a:gd name="T18" fmla="*/ 0 w 914"/>
                <a:gd name="T19" fmla="*/ 135 h 557"/>
                <a:gd name="T20" fmla="*/ 99 w 914"/>
                <a:gd name="T21" fmla="*/ 0 h 557"/>
                <a:gd name="T22" fmla="*/ 833 w 914"/>
                <a:gd name="T23" fmla="*/ 0 h 557"/>
                <a:gd name="T24" fmla="*/ 889 w 914"/>
                <a:gd name="T25" fmla="*/ 8 h 557"/>
                <a:gd name="T26" fmla="*/ 891 w 914"/>
                <a:gd name="T27" fmla="*/ 8 h 557"/>
                <a:gd name="T28" fmla="*/ 891 w 914"/>
                <a:gd name="T29" fmla="*/ 8 h 557"/>
                <a:gd name="T30" fmla="*/ 913 w 914"/>
                <a:gd name="T31" fmla="*/ 38 h 557"/>
                <a:gd name="T32" fmla="*/ 913 w 914"/>
                <a:gd name="T33" fmla="*/ 51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4" h="557">
                  <a:moveTo>
                    <a:pt x="913" y="519"/>
                  </a:moveTo>
                  <a:lnTo>
                    <a:pt x="913" y="519"/>
                  </a:lnTo>
                  <a:cubicBezTo>
                    <a:pt x="913" y="535"/>
                    <a:pt x="903" y="549"/>
                    <a:pt x="891" y="549"/>
                  </a:cubicBezTo>
                  <a:lnTo>
                    <a:pt x="889" y="549"/>
                  </a:lnTo>
                  <a:lnTo>
                    <a:pt x="833" y="556"/>
                  </a:lnTo>
                  <a:lnTo>
                    <a:pt x="99" y="556"/>
                  </a:lnTo>
                  <a:lnTo>
                    <a:pt x="99" y="556"/>
                  </a:lnTo>
                  <a:cubicBezTo>
                    <a:pt x="44" y="556"/>
                    <a:pt x="0" y="496"/>
                    <a:pt x="0" y="422"/>
                  </a:cubicBezTo>
                  <a:lnTo>
                    <a:pt x="0" y="135"/>
                  </a:lnTo>
                  <a:lnTo>
                    <a:pt x="0" y="135"/>
                  </a:lnTo>
                  <a:cubicBezTo>
                    <a:pt x="0" y="60"/>
                    <a:pt x="44" y="0"/>
                    <a:pt x="99" y="0"/>
                  </a:cubicBezTo>
                  <a:lnTo>
                    <a:pt x="833" y="0"/>
                  </a:lnTo>
                  <a:lnTo>
                    <a:pt x="889" y="8"/>
                  </a:lnTo>
                  <a:lnTo>
                    <a:pt x="891" y="8"/>
                  </a:lnTo>
                  <a:lnTo>
                    <a:pt x="891" y="8"/>
                  </a:lnTo>
                  <a:cubicBezTo>
                    <a:pt x="903" y="8"/>
                    <a:pt x="913" y="21"/>
                    <a:pt x="913" y="38"/>
                  </a:cubicBezTo>
                  <a:lnTo>
                    <a:pt x="913" y="519"/>
                  </a:ln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2" name="Freeform 48">
              <a:extLst>
                <a:ext uri="{FF2B5EF4-FFF2-40B4-BE49-F238E27FC236}">
                  <a16:creationId xmlns:a16="http://schemas.microsoft.com/office/drawing/2014/main" id="{497DCA79-5820-B14E-A38C-D29968FD44DB}"/>
                </a:ext>
              </a:extLst>
            </p:cNvPr>
            <p:cNvSpPr>
              <a:spLocks noChangeArrowheads="1"/>
            </p:cNvSpPr>
            <p:nvPr/>
          </p:nvSpPr>
          <p:spPr bwMode="auto">
            <a:xfrm>
              <a:off x="11027795" y="4411362"/>
              <a:ext cx="639461" cy="194620"/>
            </a:xfrm>
            <a:custGeom>
              <a:avLst/>
              <a:gdLst>
                <a:gd name="T0" fmla="*/ 0 w 914"/>
                <a:gd name="T1" fmla="*/ 135 h 279"/>
                <a:gd name="T2" fmla="*/ 0 w 914"/>
                <a:gd name="T3" fmla="*/ 278 h 279"/>
                <a:gd name="T4" fmla="*/ 913 w 914"/>
                <a:gd name="T5" fmla="*/ 278 h 279"/>
                <a:gd name="T6" fmla="*/ 913 w 914"/>
                <a:gd name="T7" fmla="*/ 38 h 279"/>
                <a:gd name="T8" fmla="*/ 913 w 914"/>
                <a:gd name="T9" fmla="*/ 38 h 279"/>
                <a:gd name="T10" fmla="*/ 891 w 914"/>
                <a:gd name="T11" fmla="*/ 8 h 279"/>
                <a:gd name="T12" fmla="*/ 889 w 914"/>
                <a:gd name="T13" fmla="*/ 8 h 279"/>
                <a:gd name="T14" fmla="*/ 833 w 914"/>
                <a:gd name="T15" fmla="*/ 0 h 279"/>
                <a:gd name="T16" fmla="*/ 99 w 914"/>
                <a:gd name="T17" fmla="*/ 0 h 279"/>
                <a:gd name="T18" fmla="*/ 99 w 914"/>
                <a:gd name="T19" fmla="*/ 0 h 279"/>
                <a:gd name="T20" fmla="*/ 0 w 914"/>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4" h="279">
                  <a:moveTo>
                    <a:pt x="0" y="135"/>
                  </a:moveTo>
                  <a:lnTo>
                    <a:pt x="0" y="278"/>
                  </a:lnTo>
                  <a:lnTo>
                    <a:pt x="913" y="278"/>
                  </a:lnTo>
                  <a:lnTo>
                    <a:pt x="913" y="38"/>
                  </a:lnTo>
                  <a:lnTo>
                    <a:pt x="913" y="38"/>
                  </a:lnTo>
                  <a:cubicBezTo>
                    <a:pt x="913" y="21"/>
                    <a:pt x="903" y="8"/>
                    <a:pt x="891" y="8"/>
                  </a:cubicBezTo>
                  <a:lnTo>
                    <a:pt x="889" y="8"/>
                  </a:lnTo>
                  <a:lnTo>
                    <a:pt x="833" y="0"/>
                  </a:lnTo>
                  <a:lnTo>
                    <a:pt x="99" y="0"/>
                  </a:lnTo>
                  <a:lnTo>
                    <a:pt x="99" y="0"/>
                  </a:lnTo>
                  <a:cubicBezTo>
                    <a:pt x="44" y="0"/>
                    <a:pt x="0" y="60"/>
                    <a:pt x="0" y="135"/>
                  </a:cubicBez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33" name="Freeform 49">
              <a:extLst>
                <a:ext uri="{FF2B5EF4-FFF2-40B4-BE49-F238E27FC236}">
                  <a16:creationId xmlns:a16="http://schemas.microsoft.com/office/drawing/2014/main" id="{3B23B21E-5EE7-5E47-B41D-E3B080D9FCFE}"/>
                </a:ext>
              </a:extLst>
            </p:cNvPr>
            <p:cNvSpPr>
              <a:spLocks noChangeArrowheads="1"/>
            </p:cNvSpPr>
            <p:nvPr/>
          </p:nvSpPr>
          <p:spPr bwMode="auto">
            <a:xfrm>
              <a:off x="11197700" y="4448432"/>
              <a:ext cx="315097" cy="315097"/>
            </a:xfrm>
            <a:custGeom>
              <a:avLst/>
              <a:gdLst>
                <a:gd name="T0" fmla="*/ 0 w 449"/>
                <a:gd name="T1" fmla="*/ 403 h 450"/>
                <a:gd name="T2" fmla="*/ 0 w 449"/>
                <a:gd name="T3" fmla="*/ 46 h 450"/>
                <a:gd name="T4" fmla="*/ 0 w 449"/>
                <a:gd name="T5" fmla="*/ 46 h 450"/>
                <a:gd name="T6" fmla="*/ 46 w 449"/>
                <a:gd name="T7" fmla="*/ 0 h 450"/>
                <a:gd name="T8" fmla="*/ 402 w 449"/>
                <a:gd name="T9" fmla="*/ 0 h 450"/>
                <a:gd name="T10" fmla="*/ 402 w 449"/>
                <a:gd name="T11" fmla="*/ 0 h 450"/>
                <a:gd name="T12" fmla="*/ 448 w 449"/>
                <a:gd name="T13" fmla="*/ 46 h 450"/>
                <a:gd name="T14" fmla="*/ 448 w 449"/>
                <a:gd name="T15" fmla="*/ 403 h 450"/>
                <a:gd name="T16" fmla="*/ 448 w 449"/>
                <a:gd name="T17" fmla="*/ 403 h 450"/>
                <a:gd name="T18" fmla="*/ 402 w 449"/>
                <a:gd name="T19" fmla="*/ 449 h 450"/>
                <a:gd name="T20" fmla="*/ 46 w 449"/>
                <a:gd name="T21" fmla="*/ 449 h 450"/>
                <a:gd name="T22" fmla="*/ 46 w 449"/>
                <a:gd name="T23" fmla="*/ 449 h 450"/>
                <a:gd name="T24" fmla="*/ 0 w 449"/>
                <a:gd name="T25" fmla="*/ 403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9" h="450">
                  <a:moveTo>
                    <a:pt x="0" y="403"/>
                  </a:moveTo>
                  <a:lnTo>
                    <a:pt x="0" y="46"/>
                  </a:lnTo>
                  <a:lnTo>
                    <a:pt x="0" y="46"/>
                  </a:lnTo>
                  <a:cubicBezTo>
                    <a:pt x="0" y="21"/>
                    <a:pt x="21" y="0"/>
                    <a:pt x="46" y="0"/>
                  </a:cubicBezTo>
                  <a:lnTo>
                    <a:pt x="402" y="0"/>
                  </a:lnTo>
                  <a:lnTo>
                    <a:pt x="402" y="0"/>
                  </a:lnTo>
                  <a:cubicBezTo>
                    <a:pt x="427" y="0"/>
                    <a:pt x="448" y="21"/>
                    <a:pt x="448" y="46"/>
                  </a:cubicBezTo>
                  <a:lnTo>
                    <a:pt x="448" y="403"/>
                  </a:lnTo>
                  <a:lnTo>
                    <a:pt x="448" y="403"/>
                  </a:lnTo>
                  <a:cubicBezTo>
                    <a:pt x="448" y="428"/>
                    <a:pt x="427" y="449"/>
                    <a:pt x="402" y="449"/>
                  </a:cubicBezTo>
                  <a:lnTo>
                    <a:pt x="46" y="449"/>
                  </a:lnTo>
                  <a:lnTo>
                    <a:pt x="46" y="449"/>
                  </a:lnTo>
                  <a:cubicBezTo>
                    <a:pt x="21" y="449"/>
                    <a:pt x="0" y="428"/>
                    <a:pt x="0" y="403"/>
                  </a:cubicBez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4" name="Freeform 50">
              <a:extLst>
                <a:ext uri="{FF2B5EF4-FFF2-40B4-BE49-F238E27FC236}">
                  <a16:creationId xmlns:a16="http://schemas.microsoft.com/office/drawing/2014/main" id="{E8B1463E-2773-0643-A7D4-7506E85589D4}"/>
                </a:ext>
              </a:extLst>
            </p:cNvPr>
            <p:cNvSpPr>
              <a:spLocks noChangeArrowheads="1"/>
            </p:cNvSpPr>
            <p:nvPr/>
          </p:nvSpPr>
          <p:spPr bwMode="auto">
            <a:xfrm>
              <a:off x="11030884" y="4717193"/>
              <a:ext cx="228600" cy="95764"/>
            </a:xfrm>
            <a:custGeom>
              <a:avLst/>
              <a:gdLst>
                <a:gd name="T0" fmla="*/ 326 w 327"/>
                <a:gd name="T1" fmla="*/ 50 h 136"/>
                <a:gd name="T2" fmla="*/ 14 w 327"/>
                <a:gd name="T3" fmla="*/ 135 h 136"/>
                <a:gd name="T4" fmla="*/ 0 w 327"/>
                <a:gd name="T5" fmla="*/ 86 h 136"/>
                <a:gd name="T6" fmla="*/ 313 w 327"/>
                <a:gd name="T7" fmla="*/ 0 h 136"/>
                <a:gd name="T8" fmla="*/ 326 w 327"/>
                <a:gd name="T9" fmla="*/ 50 h 136"/>
              </a:gdLst>
              <a:ahLst/>
              <a:cxnLst>
                <a:cxn ang="0">
                  <a:pos x="T0" y="T1"/>
                </a:cxn>
                <a:cxn ang="0">
                  <a:pos x="T2" y="T3"/>
                </a:cxn>
                <a:cxn ang="0">
                  <a:pos x="T4" y="T5"/>
                </a:cxn>
                <a:cxn ang="0">
                  <a:pos x="T6" y="T7"/>
                </a:cxn>
                <a:cxn ang="0">
                  <a:pos x="T8" y="T9"/>
                </a:cxn>
              </a:cxnLst>
              <a:rect l="0" t="0" r="r" b="b"/>
              <a:pathLst>
                <a:path w="327" h="136">
                  <a:moveTo>
                    <a:pt x="326" y="50"/>
                  </a:moveTo>
                  <a:lnTo>
                    <a:pt x="14" y="135"/>
                  </a:lnTo>
                  <a:lnTo>
                    <a:pt x="0" y="86"/>
                  </a:lnTo>
                  <a:lnTo>
                    <a:pt x="313" y="0"/>
                  </a:lnTo>
                  <a:lnTo>
                    <a:pt x="326" y="50"/>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5" name="Freeform 51">
              <a:extLst>
                <a:ext uri="{FF2B5EF4-FFF2-40B4-BE49-F238E27FC236}">
                  <a16:creationId xmlns:a16="http://schemas.microsoft.com/office/drawing/2014/main" id="{A574B7BE-92C8-AA4B-AAA5-4489132183DF}"/>
                </a:ext>
              </a:extLst>
            </p:cNvPr>
            <p:cNvSpPr>
              <a:spLocks noChangeArrowheads="1"/>
            </p:cNvSpPr>
            <p:nvPr/>
          </p:nvSpPr>
          <p:spPr bwMode="auto">
            <a:xfrm>
              <a:off x="11460282" y="4707924"/>
              <a:ext cx="172995" cy="123568"/>
            </a:xfrm>
            <a:custGeom>
              <a:avLst/>
              <a:gdLst>
                <a:gd name="T0" fmla="*/ 247 w 248"/>
                <a:gd name="T1" fmla="*/ 132 h 176"/>
                <a:gd name="T2" fmla="*/ 221 w 248"/>
                <a:gd name="T3" fmla="*/ 175 h 176"/>
                <a:gd name="T4" fmla="*/ 0 w 248"/>
                <a:gd name="T5" fmla="*/ 43 h 176"/>
                <a:gd name="T6" fmla="*/ 26 w 248"/>
                <a:gd name="T7" fmla="*/ 0 h 176"/>
                <a:gd name="T8" fmla="*/ 247 w 248"/>
                <a:gd name="T9" fmla="*/ 132 h 176"/>
              </a:gdLst>
              <a:ahLst/>
              <a:cxnLst>
                <a:cxn ang="0">
                  <a:pos x="T0" y="T1"/>
                </a:cxn>
                <a:cxn ang="0">
                  <a:pos x="T2" y="T3"/>
                </a:cxn>
                <a:cxn ang="0">
                  <a:pos x="T4" y="T5"/>
                </a:cxn>
                <a:cxn ang="0">
                  <a:pos x="T6" y="T7"/>
                </a:cxn>
                <a:cxn ang="0">
                  <a:pos x="T8" y="T9"/>
                </a:cxn>
              </a:cxnLst>
              <a:rect l="0" t="0" r="r" b="b"/>
              <a:pathLst>
                <a:path w="248" h="176">
                  <a:moveTo>
                    <a:pt x="247" y="132"/>
                  </a:moveTo>
                  <a:lnTo>
                    <a:pt x="221" y="175"/>
                  </a:lnTo>
                  <a:lnTo>
                    <a:pt x="0" y="43"/>
                  </a:lnTo>
                  <a:lnTo>
                    <a:pt x="26" y="0"/>
                  </a:lnTo>
                  <a:lnTo>
                    <a:pt x="247" y="132"/>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6" name="Freeform 52">
              <a:extLst>
                <a:ext uri="{FF2B5EF4-FFF2-40B4-BE49-F238E27FC236}">
                  <a16:creationId xmlns:a16="http://schemas.microsoft.com/office/drawing/2014/main" id="{3961F9A0-8D4D-C04D-BBD5-FBAE0F15102C}"/>
                </a:ext>
              </a:extLst>
            </p:cNvPr>
            <p:cNvSpPr>
              <a:spLocks noChangeArrowheads="1"/>
            </p:cNvSpPr>
            <p:nvPr/>
          </p:nvSpPr>
          <p:spPr bwMode="auto">
            <a:xfrm>
              <a:off x="11030884" y="4399005"/>
              <a:ext cx="228600" cy="95766"/>
            </a:xfrm>
            <a:custGeom>
              <a:avLst/>
              <a:gdLst>
                <a:gd name="T0" fmla="*/ 326 w 327"/>
                <a:gd name="T1" fmla="*/ 86 h 136"/>
                <a:gd name="T2" fmla="*/ 313 w 327"/>
                <a:gd name="T3" fmla="*/ 135 h 136"/>
                <a:gd name="T4" fmla="*/ 0 w 327"/>
                <a:gd name="T5" fmla="*/ 50 h 136"/>
                <a:gd name="T6" fmla="*/ 14 w 327"/>
                <a:gd name="T7" fmla="*/ 0 h 136"/>
                <a:gd name="T8" fmla="*/ 326 w 327"/>
                <a:gd name="T9" fmla="*/ 86 h 136"/>
              </a:gdLst>
              <a:ahLst/>
              <a:cxnLst>
                <a:cxn ang="0">
                  <a:pos x="T0" y="T1"/>
                </a:cxn>
                <a:cxn ang="0">
                  <a:pos x="T2" y="T3"/>
                </a:cxn>
                <a:cxn ang="0">
                  <a:pos x="T4" y="T5"/>
                </a:cxn>
                <a:cxn ang="0">
                  <a:pos x="T6" y="T7"/>
                </a:cxn>
                <a:cxn ang="0">
                  <a:pos x="T8" y="T9"/>
                </a:cxn>
              </a:cxnLst>
              <a:rect l="0" t="0" r="r" b="b"/>
              <a:pathLst>
                <a:path w="327" h="136">
                  <a:moveTo>
                    <a:pt x="326" y="86"/>
                  </a:moveTo>
                  <a:lnTo>
                    <a:pt x="313" y="135"/>
                  </a:lnTo>
                  <a:lnTo>
                    <a:pt x="0" y="50"/>
                  </a:lnTo>
                  <a:lnTo>
                    <a:pt x="14" y="0"/>
                  </a:lnTo>
                  <a:lnTo>
                    <a:pt x="326" y="86"/>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sp>
          <p:nvSpPr>
            <p:cNvPr id="237" name="Freeform 53">
              <a:extLst>
                <a:ext uri="{FF2B5EF4-FFF2-40B4-BE49-F238E27FC236}">
                  <a16:creationId xmlns:a16="http://schemas.microsoft.com/office/drawing/2014/main" id="{30B5CD1C-60A5-0749-B47B-04396A84BDE1}"/>
                </a:ext>
              </a:extLst>
            </p:cNvPr>
            <p:cNvSpPr>
              <a:spLocks noChangeArrowheads="1"/>
            </p:cNvSpPr>
            <p:nvPr/>
          </p:nvSpPr>
          <p:spPr bwMode="auto">
            <a:xfrm>
              <a:off x="11460282" y="4380470"/>
              <a:ext cx="172995" cy="123568"/>
            </a:xfrm>
            <a:custGeom>
              <a:avLst/>
              <a:gdLst>
                <a:gd name="T0" fmla="*/ 247 w 248"/>
                <a:gd name="T1" fmla="*/ 44 h 177"/>
                <a:gd name="T2" fmla="*/ 26 w 248"/>
                <a:gd name="T3" fmla="*/ 176 h 177"/>
                <a:gd name="T4" fmla="*/ 0 w 248"/>
                <a:gd name="T5" fmla="*/ 133 h 177"/>
                <a:gd name="T6" fmla="*/ 221 w 248"/>
                <a:gd name="T7" fmla="*/ 0 h 177"/>
                <a:gd name="T8" fmla="*/ 247 w 248"/>
                <a:gd name="T9" fmla="*/ 44 h 177"/>
              </a:gdLst>
              <a:ahLst/>
              <a:cxnLst>
                <a:cxn ang="0">
                  <a:pos x="T0" y="T1"/>
                </a:cxn>
                <a:cxn ang="0">
                  <a:pos x="T2" y="T3"/>
                </a:cxn>
                <a:cxn ang="0">
                  <a:pos x="T4" y="T5"/>
                </a:cxn>
                <a:cxn ang="0">
                  <a:pos x="T6" y="T7"/>
                </a:cxn>
                <a:cxn ang="0">
                  <a:pos x="T8" y="T9"/>
                </a:cxn>
              </a:cxnLst>
              <a:rect l="0" t="0" r="r" b="b"/>
              <a:pathLst>
                <a:path w="248" h="177">
                  <a:moveTo>
                    <a:pt x="247" y="44"/>
                  </a:moveTo>
                  <a:lnTo>
                    <a:pt x="26" y="176"/>
                  </a:lnTo>
                  <a:lnTo>
                    <a:pt x="0" y="133"/>
                  </a:lnTo>
                  <a:lnTo>
                    <a:pt x="221" y="0"/>
                  </a:lnTo>
                  <a:lnTo>
                    <a:pt x="247" y="44"/>
                  </a:lnTo>
                </a:path>
              </a:pathLst>
            </a:custGeom>
            <a:solidFill>
              <a:schemeClr val="accent3"/>
            </a:solidFill>
            <a:ln>
              <a:noFill/>
            </a:ln>
            <a:effectLst/>
          </p:spPr>
          <p:txBody>
            <a:bodyPr wrap="none" anchor="ctr"/>
            <a:lstStyle/>
            <a:p>
              <a:endParaRPr lang="en-US" sz="6532" dirty="0">
                <a:latin typeface="Fira Sans Light" panose="020B0403050000020004" pitchFamily="34" charset="0"/>
              </a:endParaRPr>
            </a:p>
          </p:txBody>
        </p:sp>
      </p:grpSp>
      <p:grpSp>
        <p:nvGrpSpPr>
          <p:cNvPr id="12" name="Group 11">
            <a:extLst>
              <a:ext uri="{FF2B5EF4-FFF2-40B4-BE49-F238E27FC236}">
                <a16:creationId xmlns:a16="http://schemas.microsoft.com/office/drawing/2014/main" id="{343D1749-6F46-7749-AAC5-D273CABD4EF0}"/>
              </a:ext>
            </a:extLst>
          </p:cNvPr>
          <p:cNvGrpSpPr/>
          <p:nvPr/>
        </p:nvGrpSpPr>
        <p:grpSpPr>
          <a:xfrm>
            <a:off x="6544210" y="10135579"/>
            <a:ext cx="645641" cy="1071950"/>
            <a:chOff x="5371490" y="815546"/>
            <a:chExt cx="645641" cy="1071950"/>
          </a:xfrm>
        </p:grpSpPr>
        <p:sp>
          <p:nvSpPr>
            <p:cNvPr id="238" name="Freeform 54">
              <a:extLst>
                <a:ext uri="{FF2B5EF4-FFF2-40B4-BE49-F238E27FC236}">
                  <a16:creationId xmlns:a16="http://schemas.microsoft.com/office/drawing/2014/main" id="{C4F0CE9A-E3F4-3B4F-87CA-B200B74308C2}"/>
                </a:ext>
              </a:extLst>
            </p:cNvPr>
            <p:cNvSpPr>
              <a:spLocks noChangeArrowheads="1"/>
            </p:cNvSpPr>
            <p:nvPr/>
          </p:nvSpPr>
          <p:spPr bwMode="auto">
            <a:xfrm>
              <a:off x="5433274" y="815546"/>
              <a:ext cx="515895" cy="1071950"/>
            </a:xfrm>
            <a:custGeom>
              <a:avLst/>
              <a:gdLst>
                <a:gd name="T0" fmla="*/ 90 w 736"/>
                <a:gd name="T1" fmla="*/ 0 h 1532"/>
                <a:gd name="T2" fmla="*/ 645 w 736"/>
                <a:gd name="T3" fmla="*/ 0 h 1532"/>
                <a:gd name="T4" fmla="*/ 645 w 736"/>
                <a:gd name="T5" fmla="*/ 0 h 1532"/>
                <a:gd name="T6" fmla="*/ 726 w 736"/>
                <a:gd name="T7" fmla="*/ 81 h 1532"/>
                <a:gd name="T8" fmla="*/ 735 w 736"/>
                <a:gd name="T9" fmla="*/ 287 h 1532"/>
                <a:gd name="T10" fmla="*/ 735 w 736"/>
                <a:gd name="T11" fmla="*/ 1375 h 1532"/>
                <a:gd name="T12" fmla="*/ 735 w 736"/>
                <a:gd name="T13" fmla="*/ 1375 h 1532"/>
                <a:gd name="T14" fmla="*/ 533 w 736"/>
                <a:gd name="T15" fmla="*/ 1531 h 1532"/>
                <a:gd name="T16" fmla="*/ 203 w 736"/>
                <a:gd name="T17" fmla="*/ 1531 h 1532"/>
                <a:gd name="T18" fmla="*/ 203 w 736"/>
                <a:gd name="T19" fmla="*/ 1531 h 1532"/>
                <a:gd name="T20" fmla="*/ 0 w 736"/>
                <a:gd name="T21" fmla="*/ 1375 h 1532"/>
                <a:gd name="T22" fmla="*/ 0 w 736"/>
                <a:gd name="T23" fmla="*/ 287 h 1532"/>
                <a:gd name="T24" fmla="*/ 9 w 736"/>
                <a:gd name="T25" fmla="*/ 81 h 1532"/>
                <a:gd name="T26" fmla="*/ 9 w 736"/>
                <a:gd name="T27" fmla="*/ 81 h 1532"/>
                <a:gd name="T28" fmla="*/ 90 w 736"/>
                <a:gd name="T29" fmla="*/ 0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36" h="1532">
                  <a:moveTo>
                    <a:pt x="90" y="0"/>
                  </a:moveTo>
                  <a:lnTo>
                    <a:pt x="645" y="0"/>
                  </a:lnTo>
                  <a:lnTo>
                    <a:pt x="645" y="0"/>
                  </a:lnTo>
                  <a:cubicBezTo>
                    <a:pt x="689" y="0"/>
                    <a:pt x="726" y="37"/>
                    <a:pt x="726" y="81"/>
                  </a:cubicBezTo>
                  <a:lnTo>
                    <a:pt x="735" y="287"/>
                  </a:lnTo>
                  <a:lnTo>
                    <a:pt x="735" y="1375"/>
                  </a:lnTo>
                  <a:lnTo>
                    <a:pt x="735" y="1375"/>
                  </a:lnTo>
                  <a:cubicBezTo>
                    <a:pt x="735" y="1487"/>
                    <a:pt x="644" y="1531"/>
                    <a:pt x="533" y="1531"/>
                  </a:cubicBezTo>
                  <a:lnTo>
                    <a:pt x="203" y="1531"/>
                  </a:lnTo>
                  <a:lnTo>
                    <a:pt x="203" y="1531"/>
                  </a:lnTo>
                  <a:cubicBezTo>
                    <a:pt x="91" y="1531"/>
                    <a:pt x="0" y="1487"/>
                    <a:pt x="0" y="1375"/>
                  </a:cubicBezTo>
                  <a:lnTo>
                    <a:pt x="0" y="287"/>
                  </a:lnTo>
                  <a:lnTo>
                    <a:pt x="9" y="81"/>
                  </a:lnTo>
                  <a:lnTo>
                    <a:pt x="9" y="81"/>
                  </a:lnTo>
                  <a:cubicBezTo>
                    <a:pt x="9" y="37"/>
                    <a:pt x="46" y="0"/>
                    <a:pt x="90"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39" name="Freeform 55">
              <a:extLst>
                <a:ext uri="{FF2B5EF4-FFF2-40B4-BE49-F238E27FC236}">
                  <a16:creationId xmlns:a16="http://schemas.microsoft.com/office/drawing/2014/main" id="{821DE48D-22FC-9146-9B01-FDD15AAEB0B8}"/>
                </a:ext>
              </a:extLst>
            </p:cNvPr>
            <p:cNvSpPr>
              <a:spLocks noChangeArrowheads="1"/>
            </p:cNvSpPr>
            <p:nvPr/>
          </p:nvSpPr>
          <p:spPr bwMode="auto">
            <a:xfrm>
              <a:off x="5470344" y="849528"/>
              <a:ext cx="444843" cy="1000897"/>
            </a:xfrm>
            <a:custGeom>
              <a:avLst/>
              <a:gdLst>
                <a:gd name="T0" fmla="*/ 595 w 636"/>
                <a:gd name="T1" fmla="*/ 0 h 1430"/>
                <a:gd name="T2" fmla="*/ 595 w 636"/>
                <a:gd name="T3" fmla="*/ 0 h 1430"/>
                <a:gd name="T4" fmla="*/ 625 w 636"/>
                <a:gd name="T5" fmla="*/ 30 h 1430"/>
                <a:gd name="T6" fmla="*/ 625 w 636"/>
                <a:gd name="T7" fmla="*/ 32 h 1430"/>
                <a:gd name="T8" fmla="*/ 635 w 636"/>
                <a:gd name="T9" fmla="*/ 238 h 1430"/>
                <a:gd name="T10" fmla="*/ 635 w 636"/>
                <a:gd name="T11" fmla="*/ 1324 h 1430"/>
                <a:gd name="T12" fmla="*/ 635 w 636"/>
                <a:gd name="T13" fmla="*/ 1324 h 1430"/>
                <a:gd name="T14" fmla="*/ 483 w 636"/>
                <a:gd name="T15" fmla="*/ 1429 h 1430"/>
                <a:gd name="T16" fmla="*/ 153 w 636"/>
                <a:gd name="T17" fmla="*/ 1429 h 1430"/>
                <a:gd name="T18" fmla="*/ 153 w 636"/>
                <a:gd name="T19" fmla="*/ 1429 h 1430"/>
                <a:gd name="T20" fmla="*/ 0 w 636"/>
                <a:gd name="T21" fmla="*/ 1324 h 1430"/>
                <a:gd name="T22" fmla="*/ 0 w 636"/>
                <a:gd name="T23" fmla="*/ 238 h 1430"/>
                <a:gd name="T24" fmla="*/ 10 w 636"/>
                <a:gd name="T25" fmla="*/ 31 h 1430"/>
                <a:gd name="T26" fmla="*/ 10 w 636"/>
                <a:gd name="T27" fmla="*/ 30 h 1430"/>
                <a:gd name="T28" fmla="*/ 10 w 636"/>
                <a:gd name="T29" fmla="*/ 30 h 1430"/>
                <a:gd name="T30" fmla="*/ 40 w 636"/>
                <a:gd name="T31" fmla="*/ 0 h 1430"/>
                <a:gd name="T32" fmla="*/ 595 w 636"/>
                <a:gd name="T33"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6" h="1430">
                  <a:moveTo>
                    <a:pt x="595" y="0"/>
                  </a:moveTo>
                  <a:lnTo>
                    <a:pt x="595" y="0"/>
                  </a:lnTo>
                  <a:cubicBezTo>
                    <a:pt x="611" y="0"/>
                    <a:pt x="625" y="14"/>
                    <a:pt x="625" y="30"/>
                  </a:cubicBezTo>
                  <a:lnTo>
                    <a:pt x="625" y="32"/>
                  </a:lnTo>
                  <a:lnTo>
                    <a:pt x="635" y="238"/>
                  </a:lnTo>
                  <a:lnTo>
                    <a:pt x="635" y="1324"/>
                  </a:lnTo>
                  <a:lnTo>
                    <a:pt x="635" y="1324"/>
                  </a:lnTo>
                  <a:cubicBezTo>
                    <a:pt x="635" y="1394"/>
                    <a:pt x="584" y="1429"/>
                    <a:pt x="483" y="1429"/>
                  </a:cubicBezTo>
                  <a:lnTo>
                    <a:pt x="153" y="1429"/>
                  </a:lnTo>
                  <a:lnTo>
                    <a:pt x="153" y="1429"/>
                  </a:lnTo>
                  <a:cubicBezTo>
                    <a:pt x="51" y="1429"/>
                    <a:pt x="0" y="1394"/>
                    <a:pt x="0" y="1324"/>
                  </a:cubicBezTo>
                  <a:lnTo>
                    <a:pt x="0" y="238"/>
                  </a:lnTo>
                  <a:lnTo>
                    <a:pt x="10" y="31"/>
                  </a:lnTo>
                  <a:lnTo>
                    <a:pt x="10" y="30"/>
                  </a:lnTo>
                  <a:lnTo>
                    <a:pt x="10" y="30"/>
                  </a:lnTo>
                  <a:cubicBezTo>
                    <a:pt x="10" y="14"/>
                    <a:pt x="24" y="0"/>
                    <a:pt x="40" y="0"/>
                  </a:cubicBezTo>
                  <a:lnTo>
                    <a:pt x="59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0" name="Freeform 56">
              <a:extLst>
                <a:ext uri="{FF2B5EF4-FFF2-40B4-BE49-F238E27FC236}">
                  <a16:creationId xmlns:a16="http://schemas.microsoft.com/office/drawing/2014/main" id="{A27F7301-5548-1949-A2B3-D96AEAAC76C8}"/>
                </a:ext>
              </a:extLst>
            </p:cNvPr>
            <p:cNvSpPr>
              <a:spLocks noChangeArrowheads="1"/>
            </p:cNvSpPr>
            <p:nvPr/>
          </p:nvSpPr>
          <p:spPr bwMode="auto">
            <a:xfrm>
              <a:off x="5566110" y="849528"/>
              <a:ext cx="253313" cy="1000897"/>
            </a:xfrm>
            <a:custGeom>
              <a:avLst/>
              <a:gdLst>
                <a:gd name="T0" fmla="*/ 15 w 360"/>
                <a:gd name="T1" fmla="*/ 1429 h 1430"/>
                <a:gd name="T2" fmla="*/ 345 w 360"/>
                <a:gd name="T3" fmla="*/ 1429 h 1430"/>
                <a:gd name="T4" fmla="*/ 345 w 360"/>
                <a:gd name="T5" fmla="*/ 1429 h 1430"/>
                <a:gd name="T6" fmla="*/ 359 w 360"/>
                <a:gd name="T7" fmla="*/ 1429 h 1430"/>
                <a:gd name="T8" fmla="*/ 359 w 360"/>
                <a:gd name="T9" fmla="*/ 87 h 1430"/>
                <a:gd name="T10" fmla="*/ 358 w 360"/>
                <a:gd name="T11" fmla="*/ 0 h 1430"/>
                <a:gd name="T12" fmla="*/ 2 w 360"/>
                <a:gd name="T13" fmla="*/ 0 h 1430"/>
                <a:gd name="T14" fmla="*/ 0 w 360"/>
                <a:gd name="T15" fmla="*/ 87 h 1430"/>
                <a:gd name="T16" fmla="*/ 0 w 360"/>
                <a:gd name="T17" fmla="*/ 1429 h 1430"/>
                <a:gd name="T18" fmla="*/ 0 w 360"/>
                <a:gd name="T19" fmla="*/ 1429 h 1430"/>
                <a:gd name="T20" fmla="*/ 15 w 360"/>
                <a:gd name="T21"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0" h="1430">
                  <a:moveTo>
                    <a:pt x="15" y="1429"/>
                  </a:moveTo>
                  <a:lnTo>
                    <a:pt x="345" y="1429"/>
                  </a:lnTo>
                  <a:lnTo>
                    <a:pt x="345" y="1429"/>
                  </a:lnTo>
                  <a:cubicBezTo>
                    <a:pt x="350" y="1429"/>
                    <a:pt x="355" y="1429"/>
                    <a:pt x="359" y="1429"/>
                  </a:cubicBezTo>
                  <a:lnTo>
                    <a:pt x="359" y="87"/>
                  </a:lnTo>
                  <a:lnTo>
                    <a:pt x="358" y="0"/>
                  </a:lnTo>
                  <a:lnTo>
                    <a:pt x="2" y="0"/>
                  </a:lnTo>
                  <a:lnTo>
                    <a:pt x="0" y="87"/>
                  </a:lnTo>
                  <a:lnTo>
                    <a:pt x="0" y="1429"/>
                  </a:lnTo>
                  <a:lnTo>
                    <a:pt x="0" y="1429"/>
                  </a:lnTo>
                  <a:cubicBezTo>
                    <a:pt x="5" y="1429"/>
                    <a:pt x="9" y="1429"/>
                    <a:pt x="15" y="1429"/>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1" name="Freeform 57">
              <a:extLst>
                <a:ext uri="{FF2B5EF4-FFF2-40B4-BE49-F238E27FC236}">
                  <a16:creationId xmlns:a16="http://schemas.microsoft.com/office/drawing/2014/main" id="{92B476A3-BCCC-7A4D-88A9-4C5ACBC977B5}"/>
                </a:ext>
              </a:extLst>
            </p:cNvPr>
            <p:cNvSpPr>
              <a:spLocks noChangeArrowheads="1"/>
            </p:cNvSpPr>
            <p:nvPr/>
          </p:nvSpPr>
          <p:spPr bwMode="auto">
            <a:xfrm>
              <a:off x="5482701" y="1726858"/>
              <a:ext cx="114301" cy="114299"/>
            </a:xfrm>
            <a:custGeom>
              <a:avLst/>
              <a:gdLst>
                <a:gd name="T0" fmla="*/ 25 w 161"/>
                <a:gd name="T1" fmla="*/ 0 h 161"/>
                <a:gd name="T2" fmla="*/ 25 w 161"/>
                <a:gd name="T3" fmla="*/ 0 h 161"/>
                <a:gd name="T4" fmla="*/ 51 w 161"/>
                <a:gd name="T5" fmla="*/ 25 h 161"/>
                <a:gd name="T6" fmla="*/ 51 w 161"/>
                <a:gd name="T7" fmla="*/ 25 h 161"/>
                <a:gd name="T8" fmla="*/ 135 w 161"/>
                <a:gd name="T9" fmla="*/ 109 h 161"/>
                <a:gd name="T10" fmla="*/ 135 w 161"/>
                <a:gd name="T11" fmla="*/ 109 h 161"/>
                <a:gd name="T12" fmla="*/ 160 w 161"/>
                <a:gd name="T13" fmla="*/ 134 h 161"/>
                <a:gd name="T14" fmla="*/ 160 w 161"/>
                <a:gd name="T15" fmla="*/ 134 h 161"/>
                <a:gd name="T16" fmla="*/ 135 w 161"/>
                <a:gd name="T17" fmla="*/ 160 h 161"/>
                <a:gd name="T18" fmla="*/ 135 w 161"/>
                <a:gd name="T19" fmla="*/ 160 h 161"/>
                <a:gd name="T20" fmla="*/ 0 w 161"/>
                <a:gd name="T21" fmla="*/ 25 h 161"/>
                <a:gd name="T22" fmla="*/ 0 w 161"/>
                <a:gd name="T23" fmla="*/ 25 h 161"/>
                <a:gd name="T24" fmla="*/ 2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25" y="0"/>
                  </a:moveTo>
                  <a:lnTo>
                    <a:pt x="25" y="0"/>
                  </a:lnTo>
                  <a:cubicBezTo>
                    <a:pt x="39" y="0"/>
                    <a:pt x="51" y="11"/>
                    <a:pt x="51" y="25"/>
                  </a:cubicBezTo>
                  <a:lnTo>
                    <a:pt x="51" y="25"/>
                  </a:lnTo>
                  <a:cubicBezTo>
                    <a:pt x="51" y="72"/>
                    <a:pt x="88" y="109"/>
                    <a:pt x="135" y="109"/>
                  </a:cubicBezTo>
                  <a:lnTo>
                    <a:pt x="135" y="109"/>
                  </a:lnTo>
                  <a:cubicBezTo>
                    <a:pt x="149" y="109"/>
                    <a:pt x="160" y="120"/>
                    <a:pt x="160" y="134"/>
                  </a:cubicBezTo>
                  <a:lnTo>
                    <a:pt x="160" y="134"/>
                  </a:lnTo>
                  <a:cubicBezTo>
                    <a:pt x="160" y="148"/>
                    <a:pt x="149" y="160"/>
                    <a:pt x="135" y="160"/>
                  </a:cubicBezTo>
                  <a:lnTo>
                    <a:pt x="135" y="160"/>
                  </a:lnTo>
                  <a:cubicBezTo>
                    <a:pt x="61" y="160"/>
                    <a:pt x="0" y="99"/>
                    <a:pt x="0" y="25"/>
                  </a:cubicBezTo>
                  <a:lnTo>
                    <a:pt x="0" y="25"/>
                  </a:lnTo>
                  <a:cubicBezTo>
                    <a:pt x="0" y="11"/>
                    <a:pt x="11" y="0"/>
                    <a:pt x="2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2" name="Freeform 58">
              <a:extLst>
                <a:ext uri="{FF2B5EF4-FFF2-40B4-BE49-F238E27FC236}">
                  <a16:creationId xmlns:a16="http://schemas.microsoft.com/office/drawing/2014/main" id="{5C34F7BC-4C44-194D-A3A5-1D654F14ADA9}"/>
                </a:ext>
              </a:extLst>
            </p:cNvPr>
            <p:cNvSpPr>
              <a:spLocks noChangeArrowheads="1"/>
            </p:cNvSpPr>
            <p:nvPr/>
          </p:nvSpPr>
          <p:spPr bwMode="auto">
            <a:xfrm>
              <a:off x="5788531" y="1726858"/>
              <a:ext cx="114299" cy="114299"/>
            </a:xfrm>
            <a:custGeom>
              <a:avLst/>
              <a:gdLst>
                <a:gd name="T0" fmla="*/ 135 w 161"/>
                <a:gd name="T1" fmla="*/ 0 h 161"/>
                <a:gd name="T2" fmla="*/ 135 w 161"/>
                <a:gd name="T3" fmla="*/ 0 h 161"/>
                <a:gd name="T4" fmla="*/ 160 w 161"/>
                <a:gd name="T5" fmla="*/ 25 h 161"/>
                <a:gd name="T6" fmla="*/ 160 w 161"/>
                <a:gd name="T7" fmla="*/ 25 h 161"/>
                <a:gd name="T8" fmla="*/ 26 w 161"/>
                <a:gd name="T9" fmla="*/ 160 h 161"/>
                <a:gd name="T10" fmla="*/ 26 w 161"/>
                <a:gd name="T11" fmla="*/ 160 h 161"/>
                <a:gd name="T12" fmla="*/ 0 w 161"/>
                <a:gd name="T13" fmla="*/ 134 h 161"/>
                <a:gd name="T14" fmla="*/ 0 w 161"/>
                <a:gd name="T15" fmla="*/ 134 h 161"/>
                <a:gd name="T16" fmla="*/ 26 w 161"/>
                <a:gd name="T17" fmla="*/ 109 h 161"/>
                <a:gd name="T18" fmla="*/ 26 w 161"/>
                <a:gd name="T19" fmla="*/ 109 h 161"/>
                <a:gd name="T20" fmla="*/ 110 w 161"/>
                <a:gd name="T21" fmla="*/ 25 h 161"/>
                <a:gd name="T22" fmla="*/ 110 w 161"/>
                <a:gd name="T23" fmla="*/ 25 h 161"/>
                <a:gd name="T24" fmla="*/ 135 w 161"/>
                <a:gd name="T25" fmla="*/ 0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1" h="161">
                  <a:moveTo>
                    <a:pt x="135" y="0"/>
                  </a:moveTo>
                  <a:lnTo>
                    <a:pt x="135" y="0"/>
                  </a:lnTo>
                  <a:cubicBezTo>
                    <a:pt x="149" y="0"/>
                    <a:pt x="160" y="11"/>
                    <a:pt x="160" y="25"/>
                  </a:cubicBezTo>
                  <a:lnTo>
                    <a:pt x="160" y="25"/>
                  </a:lnTo>
                  <a:cubicBezTo>
                    <a:pt x="160" y="99"/>
                    <a:pt x="100" y="160"/>
                    <a:pt x="26" y="160"/>
                  </a:cubicBezTo>
                  <a:lnTo>
                    <a:pt x="26" y="160"/>
                  </a:lnTo>
                  <a:cubicBezTo>
                    <a:pt x="12" y="160"/>
                    <a:pt x="0" y="148"/>
                    <a:pt x="0" y="134"/>
                  </a:cubicBezTo>
                  <a:lnTo>
                    <a:pt x="0" y="134"/>
                  </a:lnTo>
                  <a:cubicBezTo>
                    <a:pt x="0" y="120"/>
                    <a:pt x="12" y="109"/>
                    <a:pt x="26" y="109"/>
                  </a:cubicBezTo>
                  <a:lnTo>
                    <a:pt x="26" y="109"/>
                  </a:lnTo>
                  <a:cubicBezTo>
                    <a:pt x="72" y="109"/>
                    <a:pt x="110" y="72"/>
                    <a:pt x="110" y="25"/>
                  </a:cubicBezTo>
                  <a:lnTo>
                    <a:pt x="110" y="25"/>
                  </a:lnTo>
                  <a:cubicBezTo>
                    <a:pt x="110" y="11"/>
                    <a:pt x="121" y="0"/>
                    <a:pt x="135" y="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43" name="Freeform 59">
              <a:extLst>
                <a:ext uri="{FF2B5EF4-FFF2-40B4-BE49-F238E27FC236}">
                  <a16:creationId xmlns:a16="http://schemas.microsoft.com/office/drawing/2014/main" id="{9EF94BC3-1FE6-7846-84D2-DC101495736C}"/>
                </a:ext>
              </a:extLst>
            </p:cNvPr>
            <p:cNvSpPr>
              <a:spLocks noChangeArrowheads="1"/>
            </p:cNvSpPr>
            <p:nvPr/>
          </p:nvSpPr>
          <p:spPr bwMode="auto">
            <a:xfrm>
              <a:off x="5498147" y="932935"/>
              <a:ext cx="392326" cy="639463"/>
            </a:xfrm>
            <a:custGeom>
              <a:avLst/>
              <a:gdLst>
                <a:gd name="T0" fmla="*/ 519 w 558"/>
                <a:gd name="T1" fmla="*/ 0 h 914"/>
                <a:gd name="T2" fmla="*/ 519 w 558"/>
                <a:gd name="T3" fmla="*/ 0 h 914"/>
                <a:gd name="T4" fmla="*/ 549 w 558"/>
                <a:gd name="T5" fmla="*/ 21 h 914"/>
                <a:gd name="T6" fmla="*/ 549 w 558"/>
                <a:gd name="T7" fmla="*/ 23 h 914"/>
                <a:gd name="T8" fmla="*/ 557 w 558"/>
                <a:gd name="T9" fmla="*/ 80 h 914"/>
                <a:gd name="T10" fmla="*/ 557 w 558"/>
                <a:gd name="T11" fmla="*/ 814 h 914"/>
                <a:gd name="T12" fmla="*/ 557 w 558"/>
                <a:gd name="T13" fmla="*/ 814 h 914"/>
                <a:gd name="T14" fmla="*/ 422 w 558"/>
                <a:gd name="T15" fmla="*/ 913 h 914"/>
                <a:gd name="T16" fmla="*/ 135 w 558"/>
                <a:gd name="T17" fmla="*/ 913 h 914"/>
                <a:gd name="T18" fmla="*/ 135 w 558"/>
                <a:gd name="T19" fmla="*/ 913 h 914"/>
                <a:gd name="T20" fmla="*/ 0 w 558"/>
                <a:gd name="T21" fmla="*/ 814 h 914"/>
                <a:gd name="T22" fmla="*/ 0 w 558"/>
                <a:gd name="T23" fmla="*/ 80 h 914"/>
                <a:gd name="T24" fmla="*/ 9 w 558"/>
                <a:gd name="T25" fmla="*/ 23 h 914"/>
                <a:gd name="T26" fmla="*/ 9 w 558"/>
                <a:gd name="T27" fmla="*/ 21 h 914"/>
                <a:gd name="T28" fmla="*/ 9 w 558"/>
                <a:gd name="T29" fmla="*/ 21 h 914"/>
                <a:gd name="T30" fmla="*/ 38 w 558"/>
                <a:gd name="T31" fmla="*/ 0 h 914"/>
                <a:gd name="T32" fmla="*/ 519 w 558"/>
                <a:gd name="T33" fmla="*/ 0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58" h="914">
                  <a:moveTo>
                    <a:pt x="519" y="0"/>
                  </a:moveTo>
                  <a:lnTo>
                    <a:pt x="519" y="0"/>
                  </a:lnTo>
                  <a:cubicBezTo>
                    <a:pt x="536" y="0"/>
                    <a:pt x="549" y="10"/>
                    <a:pt x="549" y="21"/>
                  </a:cubicBezTo>
                  <a:lnTo>
                    <a:pt x="549" y="23"/>
                  </a:lnTo>
                  <a:lnTo>
                    <a:pt x="557" y="80"/>
                  </a:lnTo>
                  <a:lnTo>
                    <a:pt x="557" y="814"/>
                  </a:lnTo>
                  <a:lnTo>
                    <a:pt x="557" y="814"/>
                  </a:lnTo>
                  <a:cubicBezTo>
                    <a:pt x="557" y="869"/>
                    <a:pt x="497" y="913"/>
                    <a:pt x="422" y="913"/>
                  </a:cubicBezTo>
                  <a:lnTo>
                    <a:pt x="135" y="913"/>
                  </a:lnTo>
                  <a:lnTo>
                    <a:pt x="135" y="913"/>
                  </a:lnTo>
                  <a:cubicBezTo>
                    <a:pt x="61" y="913"/>
                    <a:pt x="0" y="869"/>
                    <a:pt x="0" y="814"/>
                  </a:cubicBezTo>
                  <a:lnTo>
                    <a:pt x="0" y="80"/>
                  </a:lnTo>
                  <a:lnTo>
                    <a:pt x="9" y="23"/>
                  </a:lnTo>
                  <a:lnTo>
                    <a:pt x="9" y="21"/>
                  </a:lnTo>
                  <a:lnTo>
                    <a:pt x="9" y="21"/>
                  </a:lnTo>
                  <a:cubicBezTo>
                    <a:pt x="9" y="10"/>
                    <a:pt x="22" y="0"/>
                    <a:pt x="38" y="0"/>
                  </a:cubicBezTo>
                  <a:lnTo>
                    <a:pt x="519" y="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44" name="Freeform 60">
              <a:extLst>
                <a:ext uri="{FF2B5EF4-FFF2-40B4-BE49-F238E27FC236}">
                  <a16:creationId xmlns:a16="http://schemas.microsoft.com/office/drawing/2014/main" id="{D8476049-ADF4-B544-8396-5097B7550FF4}"/>
                </a:ext>
              </a:extLst>
            </p:cNvPr>
            <p:cNvSpPr>
              <a:spLocks noChangeArrowheads="1"/>
            </p:cNvSpPr>
            <p:nvPr/>
          </p:nvSpPr>
          <p:spPr bwMode="auto">
            <a:xfrm>
              <a:off x="5498147" y="932935"/>
              <a:ext cx="194618" cy="639463"/>
            </a:xfrm>
            <a:custGeom>
              <a:avLst/>
              <a:gdLst>
                <a:gd name="T0" fmla="*/ 135 w 279"/>
                <a:gd name="T1" fmla="*/ 913 h 914"/>
                <a:gd name="T2" fmla="*/ 278 w 279"/>
                <a:gd name="T3" fmla="*/ 913 h 914"/>
                <a:gd name="T4" fmla="*/ 278 w 279"/>
                <a:gd name="T5" fmla="*/ 0 h 914"/>
                <a:gd name="T6" fmla="*/ 38 w 279"/>
                <a:gd name="T7" fmla="*/ 0 h 914"/>
                <a:gd name="T8" fmla="*/ 38 w 279"/>
                <a:gd name="T9" fmla="*/ 0 h 914"/>
                <a:gd name="T10" fmla="*/ 9 w 279"/>
                <a:gd name="T11" fmla="*/ 21 h 914"/>
                <a:gd name="T12" fmla="*/ 9 w 279"/>
                <a:gd name="T13" fmla="*/ 23 h 914"/>
                <a:gd name="T14" fmla="*/ 0 w 279"/>
                <a:gd name="T15" fmla="*/ 80 h 914"/>
                <a:gd name="T16" fmla="*/ 0 w 279"/>
                <a:gd name="T17" fmla="*/ 814 h 914"/>
                <a:gd name="T18" fmla="*/ 0 w 279"/>
                <a:gd name="T19" fmla="*/ 814 h 914"/>
                <a:gd name="T20" fmla="*/ 135 w 279"/>
                <a:gd name="T21" fmla="*/ 913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914">
                  <a:moveTo>
                    <a:pt x="135" y="913"/>
                  </a:moveTo>
                  <a:lnTo>
                    <a:pt x="278" y="913"/>
                  </a:lnTo>
                  <a:lnTo>
                    <a:pt x="278" y="0"/>
                  </a:lnTo>
                  <a:lnTo>
                    <a:pt x="38" y="0"/>
                  </a:lnTo>
                  <a:lnTo>
                    <a:pt x="38" y="0"/>
                  </a:lnTo>
                  <a:cubicBezTo>
                    <a:pt x="22" y="0"/>
                    <a:pt x="9" y="10"/>
                    <a:pt x="9" y="21"/>
                  </a:cubicBezTo>
                  <a:lnTo>
                    <a:pt x="9" y="23"/>
                  </a:lnTo>
                  <a:lnTo>
                    <a:pt x="0" y="80"/>
                  </a:lnTo>
                  <a:lnTo>
                    <a:pt x="0" y="814"/>
                  </a:lnTo>
                  <a:lnTo>
                    <a:pt x="0" y="814"/>
                  </a:lnTo>
                  <a:cubicBezTo>
                    <a:pt x="0" y="869"/>
                    <a:pt x="61" y="913"/>
                    <a:pt x="135" y="913"/>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45" name="Freeform 61">
              <a:extLst>
                <a:ext uri="{FF2B5EF4-FFF2-40B4-BE49-F238E27FC236}">
                  <a16:creationId xmlns:a16="http://schemas.microsoft.com/office/drawing/2014/main" id="{B9B6C2AD-4892-2F45-A5A4-5C54D4ABE154}"/>
                </a:ext>
              </a:extLst>
            </p:cNvPr>
            <p:cNvSpPr>
              <a:spLocks noChangeArrowheads="1"/>
            </p:cNvSpPr>
            <p:nvPr/>
          </p:nvSpPr>
          <p:spPr bwMode="auto">
            <a:xfrm>
              <a:off x="5816333" y="1353065"/>
              <a:ext cx="95766" cy="182263"/>
            </a:xfrm>
            <a:custGeom>
              <a:avLst/>
              <a:gdLst>
                <a:gd name="T0" fmla="*/ 38 w 135"/>
                <a:gd name="T1" fmla="*/ 0 h 261"/>
                <a:gd name="T2" fmla="*/ 134 w 135"/>
                <a:gd name="T3" fmla="*/ 245 h 261"/>
                <a:gd name="T4" fmla="*/ 96 w 135"/>
                <a:gd name="T5" fmla="*/ 260 h 261"/>
                <a:gd name="T6" fmla="*/ 0 w 135"/>
                <a:gd name="T7" fmla="*/ 15 h 261"/>
                <a:gd name="T8" fmla="*/ 38 w 135"/>
                <a:gd name="T9" fmla="*/ 0 h 261"/>
              </a:gdLst>
              <a:ahLst/>
              <a:cxnLst>
                <a:cxn ang="0">
                  <a:pos x="T0" y="T1"/>
                </a:cxn>
                <a:cxn ang="0">
                  <a:pos x="T2" y="T3"/>
                </a:cxn>
                <a:cxn ang="0">
                  <a:pos x="T4" y="T5"/>
                </a:cxn>
                <a:cxn ang="0">
                  <a:pos x="T6" y="T7"/>
                </a:cxn>
                <a:cxn ang="0">
                  <a:pos x="T8" y="T9"/>
                </a:cxn>
              </a:cxnLst>
              <a:rect l="0" t="0" r="r" b="b"/>
              <a:pathLst>
                <a:path w="135" h="261">
                  <a:moveTo>
                    <a:pt x="38" y="0"/>
                  </a:moveTo>
                  <a:lnTo>
                    <a:pt x="134" y="245"/>
                  </a:lnTo>
                  <a:lnTo>
                    <a:pt x="96" y="260"/>
                  </a:lnTo>
                  <a:lnTo>
                    <a:pt x="0" y="15"/>
                  </a:lnTo>
                  <a:lnTo>
                    <a:pt x="38"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6" name="Freeform 62">
              <a:extLst>
                <a:ext uri="{FF2B5EF4-FFF2-40B4-BE49-F238E27FC236}">
                  <a16:creationId xmlns:a16="http://schemas.microsoft.com/office/drawing/2014/main" id="{56F06EB0-FCEB-BC40-B87D-DB6EF24153EE}"/>
                </a:ext>
              </a:extLst>
            </p:cNvPr>
            <p:cNvSpPr>
              <a:spLocks noChangeArrowheads="1"/>
            </p:cNvSpPr>
            <p:nvPr/>
          </p:nvSpPr>
          <p:spPr bwMode="auto">
            <a:xfrm>
              <a:off x="5844137" y="1192427"/>
              <a:ext cx="55605" cy="27804"/>
            </a:xfrm>
            <a:custGeom>
              <a:avLst/>
              <a:gdLst>
                <a:gd name="T0" fmla="*/ 0 w 78"/>
                <a:gd name="T1" fmla="*/ 0 h 41"/>
                <a:gd name="T2" fmla="*/ 77 w 78"/>
                <a:gd name="T3" fmla="*/ 0 h 41"/>
                <a:gd name="T4" fmla="*/ 77 w 78"/>
                <a:gd name="T5" fmla="*/ 40 h 41"/>
                <a:gd name="T6" fmla="*/ 0 w 78"/>
                <a:gd name="T7" fmla="*/ 40 h 41"/>
                <a:gd name="T8" fmla="*/ 0 w 78"/>
                <a:gd name="T9" fmla="*/ 0 h 41"/>
              </a:gdLst>
              <a:ahLst/>
              <a:cxnLst>
                <a:cxn ang="0">
                  <a:pos x="T0" y="T1"/>
                </a:cxn>
                <a:cxn ang="0">
                  <a:pos x="T2" y="T3"/>
                </a:cxn>
                <a:cxn ang="0">
                  <a:pos x="T4" y="T5"/>
                </a:cxn>
                <a:cxn ang="0">
                  <a:pos x="T6" y="T7"/>
                </a:cxn>
                <a:cxn ang="0">
                  <a:pos x="T8" y="T9"/>
                </a:cxn>
              </a:cxnLst>
              <a:rect l="0" t="0" r="r" b="b"/>
              <a:pathLst>
                <a:path w="78" h="41">
                  <a:moveTo>
                    <a:pt x="0" y="0"/>
                  </a:moveTo>
                  <a:lnTo>
                    <a:pt x="77" y="0"/>
                  </a:lnTo>
                  <a:lnTo>
                    <a:pt x="77"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7" name="Freeform 63">
              <a:extLst>
                <a:ext uri="{FF2B5EF4-FFF2-40B4-BE49-F238E27FC236}">
                  <a16:creationId xmlns:a16="http://schemas.microsoft.com/office/drawing/2014/main" id="{EA05B40B-C11C-0B40-BE9A-1E1552A25FE7}"/>
                </a:ext>
              </a:extLst>
            </p:cNvPr>
            <p:cNvSpPr>
              <a:spLocks noChangeArrowheads="1"/>
            </p:cNvSpPr>
            <p:nvPr/>
          </p:nvSpPr>
          <p:spPr bwMode="auto">
            <a:xfrm>
              <a:off x="5831780" y="920578"/>
              <a:ext cx="67962" cy="83409"/>
            </a:xfrm>
            <a:custGeom>
              <a:avLst/>
              <a:gdLst>
                <a:gd name="T0" fmla="*/ 62 w 97"/>
                <a:gd name="T1" fmla="*/ 0 h 118"/>
                <a:gd name="T2" fmla="*/ 96 w 97"/>
                <a:gd name="T3" fmla="*/ 22 h 118"/>
                <a:gd name="T4" fmla="*/ 34 w 97"/>
                <a:gd name="T5" fmla="*/ 117 h 118"/>
                <a:gd name="T6" fmla="*/ 0 w 97"/>
                <a:gd name="T7" fmla="*/ 95 h 118"/>
                <a:gd name="T8" fmla="*/ 62 w 97"/>
                <a:gd name="T9" fmla="*/ 0 h 118"/>
              </a:gdLst>
              <a:ahLst/>
              <a:cxnLst>
                <a:cxn ang="0">
                  <a:pos x="T0" y="T1"/>
                </a:cxn>
                <a:cxn ang="0">
                  <a:pos x="T2" y="T3"/>
                </a:cxn>
                <a:cxn ang="0">
                  <a:pos x="T4" y="T5"/>
                </a:cxn>
                <a:cxn ang="0">
                  <a:pos x="T6" y="T7"/>
                </a:cxn>
                <a:cxn ang="0">
                  <a:pos x="T8" y="T9"/>
                </a:cxn>
              </a:cxnLst>
              <a:rect l="0" t="0" r="r" b="b"/>
              <a:pathLst>
                <a:path w="97" h="118">
                  <a:moveTo>
                    <a:pt x="62" y="0"/>
                  </a:moveTo>
                  <a:lnTo>
                    <a:pt x="96" y="22"/>
                  </a:lnTo>
                  <a:lnTo>
                    <a:pt x="34" y="117"/>
                  </a:lnTo>
                  <a:lnTo>
                    <a:pt x="0" y="95"/>
                  </a:lnTo>
                  <a:lnTo>
                    <a:pt x="62"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8" name="Freeform 64">
              <a:extLst>
                <a:ext uri="{FF2B5EF4-FFF2-40B4-BE49-F238E27FC236}">
                  <a16:creationId xmlns:a16="http://schemas.microsoft.com/office/drawing/2014/main" id="{3A93D090-9941-DF4E-AF10-3CF8273EB343}"/>
                </a:ext>
              </a:extLst>
            </p:cNvPr>
            <p:cNvSpPr>
              <a:spLocks noChangeArrowheads="1"/>
            </p:cNvSpPr>
            <p:nvPr/>
          </p:nvSpPr>
          <p:spPr bwMode="auto">
            <a:xfrm>
              <a:off x="5467256" y="1353065"/>
              <a:ext cx="95764" cy="182263"/>
            </a:xfrm>
            <a:custGeom>
              <a:avLst/>
              <a:gdLst>
                <a:gd name="T0" fmla="*/ 96 w 135"/>
                <a:gd name="T1" fmla="*/ 0 h 261"/>
                <a:gd name="T2" fmla="*/ 134 w 135"/>
                <a:gd name="T3" fmla="*/ 15 h 261"/>
                <a:gd name="T4" fmla="*/ 37 w 135"/>
                <a:gd name="T5" fmla="*/ 260 h 261"/>
                <a:gd name="T6" fmla="*/ 0 w 135"/>
                <a:gd name="T7" fmla="*/ 245 h 261"/>
                <a:gd name="T8" fmla="*/ 96 w 135"/>
                <a:gd name="T9" fmla="*/ 0 h 261"/>
              </a:gdLst>
              <a:ahLst/>
              <a:cxnLst>
                <a:cxn ang="0">
                  <a:pos x="T0" y="T1"/>
                </a:cxn>
                <a:cxn ang="0">
                  <a:pos x="T2" y="T3"/>
                </a:cxn>
                <a:cxn ang="0">
                  <a:pos x="T4" y="T5"/>
                </a:cxn>
                <a:cxn ang="0">
                  <a:pos x="T6" y="T7"/>
                </a:cxn>
                <a:cxn ang="0">
                  <a:pos x="T8" y="T9"/>
                </a:cxn>
              </a:cxnLst>
              <a:rect l="0" t="0" r="r" b="b"/>
              <a:pathLst>
                <a:path w="135" h="261">
                  <a:moveTo>
                    <a:pt x="96" y="0"/>
                  </a:moveTo>
                  <a:lnTo>
                    <a:pt x="134" y="15"/>
                  </a:lnTo>
                  <a:lnTo>
                    <a:pt x="37" y="260"/>
                  </a:lnTo>
                  <a:lnTo>
                    <a:pt x="0" y="245"/>
                  </a:lnTo>
                  <a:lnTo>
                    <a:pt x="96"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49" name="Freeform 65">
              <a:extLst>
                <a:ext uri="{FF2B5EF4-FFF2-40B4-BE49-F238E27FC236}">
                  <a16:creationId xmlns:a16="http://schemas.microsoft.com/office/drawing/2014/main" id="{8338E364-FCF9-5743-B1E0-6D9235051238}"/>
                </a:ext>
              </a:extLst>
            </p:cNvPr>
            <p:cNvSpPr>
              <a:spLocks noChangeArrowheads="1"/>
            </p:cNvSpPr>
            <p:nvPr/>
          </p:nvSpPr>
          <p:spPr bwMode="auto">
            <a:xfrm>
              <a:off x="5479612" y="1192427"/>
              <a:ext cx="52515" cy="27804"/>
            </a:xfrm>
            <a:custGeom>
              <a:avLst/>
              <a:gdLst>
                <a:gd name="T0" fmla="*/ 0 w 77"/>
                <a:gd name="T1" fmla="*/ 0 h 41"/>
                <a:gd name="T2" fmla="*/ 76 w 77"/>
                <a:gd name="T3" fmla="*/ 0 h 41"/>
                <a:gd name="T4" fmla="*/ 76 w 77"/>
                <a:gd name="T5" fmla="*/ 40 h 41"/>
                <a:gd name="T6" fmla="*/ 0 w 77"/>
                <a:gd name="T7" fmla="*/ 40 h 41"/>
                <a:gd name="T8" fmla="*/ 0 w 77"/>
                <a:gd name="T9" fmla="*/ 0 h 41"/>
              </a:gdLst>
              <a:ahLst/>
              <a:cxnLst>
                <a:cxn ang="0">
                  <a:pos x="T0" y="T1"/>
                </a:cxn>
                <a:cxn ang="0">
                  <a:pos x="T2" y="T3"/>
                </a:cxn>
                <a:cxn ang="0">
                  <a:pos x="T4" y="T5"/>
                </a:cxn>
                <a:cxn ang="0">
                  <a:pos x="T6" y="T7"/>
                </a:cxn>
                <a:cxn ang="0">
                  <a:pos x="T8" y="T9"/>
                </a:cxn>
              </a:cxnLst>
              <a:rect l="0" t="0" r="r" b="b"/>
              <a:pathLst>
                <a:path w="77" h="41">
                  <a:moveTo>
                    <a:pt x="0" y="0"/>
                  </a:moveTo>
                  <a:lnTo>
                    <a:pt x="76" y="0"/>
                  </a:lnTo>
                  <a:lnTo>
                    <a:pt x="76" y="40"/>
                  </a:lnTo>
                  <a:lnTo>
                    <a:pt x="0" y="40"/>
                  </a:lnTo>
                  <a:lnTo>
                    <a:pt x="0"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0" name="Freeform 66">
              <a:extLst>
                <a:ext uri="{FF2B5EF4-FFF2-40B4-BE49-F238E27FC236}">
                  <a16:creationId xmlns:a16="http://schemas.microsoft.com/office/drawing/2014/main" id="{5A6EE280-38CC-C44F-8557-A7F53E7BC526}"/>
                </a:ext>
              </a:extLst>
            </p:cNvPr>
            <p:cNvSpPr>
              <a:spLocks noChangeArrowheads="1"/>
            </p:cNvSpPr>
            <p:nvPr/>
          </p:nvSpPr>
          <p:spPr bwMode="auto">
            <a:xfrm>
              <a:off x="5479612" y="920578"/>
              <a:ext cx="67962" cy="83409"/>
            </a:xfrm>
            <a:custGeom>
              <a:avLst/>
              <a:gdLst>
                <a:gd name="T0" fmla="*/ 35 w 97"/>
                <a:gd name="T1" fmla="*/ 0 h 118"/>
                <a:gd name="T2" fmla="*/ 96 w 97"/>
                <a:gd name="T3" fmla="*/ 95 h 118"/>
                <a:gd name="T4" fmla="*/ 62 w 97"/>
                <a:gd name="T5" fmla="*/ 117 h 118"/>
                <a:gd name="T6" fmla="*/ 0 w 97"/>
                <a:gd name="T7" fmla="*/ 22 h 118"/>
                <a:gd name="T8" fmla="*/ 35 w 97"/>
                <a:gd name="T9" fmla="*/ 0 h 118"/>
              </a:gdLst>
              <a:ahLst/>
              <a:cxnLst>
                <a:cxn ang="0">
                  <a:pos x="T0" y="T1"/>
                </a:cxn>
                <a:cxn ang="0">
                  <a:pos x="T2" y="T3"/>
                </a:cxn>
                <a:cxn ang="0">
                  <a:pos x="T4" y="T5"/>
                </a:cxn>
                <a:cxn ang="0">
                  <a:pos x="T6" y="T7"/>
                </a:cxn>
                <a:cxn ang="0">
                  <a:pos x="T8" y="T9"/>
                </a:cxn>
              </a:cxnLst>
              <a:rect l="0" t="0" r="r" b="b"/>
              <a:pathLst>
                <a:path w="97" h="118">
                  <a:moveTo>
                    <a:pt x="35" y="0"/>
                  </a:moveTo>
                  <a:lnTo>
                    <a:pt x="96" y="95"/>
                  </a:lnTo>
                  <a:lnTo>
                    <a:pt x="62" y="117"/>
                  </a:lnTo>
                  <a:lnTo>
                    <a:pt x="0" y="22"/>
                  </a:lnTo>
                  <a:lnTo>
                    <a:pt x="35" y="0"/>
                  </a:lnTo>
                </a:path>
              </a:pathLst>
            </a:custGeom>
            <a:solidFill>
              <a:schemeClr val="accent1"/>
            </a:solidFill>
            <a:ln>
              <a:noFill/>
            </a:ln>
            <a:effectLst/>
          </p:spPr>
          <p:txBody>
            <a:bodyPr wrap="none" anchor="ctr"/>
            <a:lstStyle/>
            <a:p>
              <a:endParaRPr lang="en-US" sz="6532" dirty="0">
                <a:latin typeface="Fira Sans Light" panose="020B0403050000020004" pitchFamily="34" charset="0"/>
              </a:endParaRPr>
            </a:p>
          </p:txBody>
        </p:sp>
        <p:sp>
          <p:nvSpPr>
            <p:cNvPr id="251" name="Freeform 67">
              <a:extLst>
                <a:ext uri="{FF2B5EF4-FFF2-40B4-BE49-F238E27FC236}">
                  <a16:creationId xmlns:a16="http://schemas.microsoft.com/office/drawing/2014/main" id="{91397588-CB61-554C-9BC5-C8B0EE2DA446}"/>
                </a:ext>
              </a:extLst>
            </p:cNvPr>
            <p:cNvSpPr>
              <a:spLocks noChangeArrowheads="1"/>
            </p:cNvSpPr>
            <p:nvPr/>
          </p:nvSpPr>
          <p:spPr bwMode="auto">
            <a:xfrm>
              <a:off x="5791619"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2" name="Freeform 68">
              <a:extLst>
                <a:ext uri="{FF2B5EF4-FFF2-40B4-BE49-F238E27FC236}">
                  <a16:creationId xmlns:a16="http://schemas.microsoft.com/office/drawing/2014/main" id="{02D45A7D-E38B-744F-B7C7-9B4F423E9DFF}"/>
                </a:ext>
              </a:extLst>
            </p:cNvPr>
            <p:cNvSpPr>
              <a:spLocks noChangeArrowheads="1"/>
            </p:cNvSpPr>
            <p:nvPr/>
          </p:nvSpPr>
          <p:spPr bwMode="auto">
            <a:xfrm>
              <a:off x="5476522" y="830993"/>
              <a:ext cx="117389" cy="37070"/>
            </a:xfrm>
            <a:custGeom>
              <a:avLst/>
              <a:gdLst>
                <a:gd name="T0" fmla="*/ 25 w 169"/>
                <a:gd name="T1" fmla="*/ 0 h 52"/>
                <a:gd name="T2" fmla="*/ 143 w 169"/>
                <a:gd name="T3" fmla="*/ 0 h 52"/>
                <a:gd name="T4" fmla="*/ 143 w 169"/>
                <a:gd name="T5" fmla="*/ 0 h 52"/>
                <a:gd name="T6" fmla="*/ 168 w 169"/>
                <a:gd name="T7" fmla="*/ 25 h 52"/>
                <a:gd name="T8" fmla="*/ 168 w 169"/>
                <a:gd name="T9" fmla="*/ 25 h 52"/>
                <a:gd name="T10" fmla="*/ 143 w 169"/>
                <a:gd name="T11" fmla="*/ 51 h 52"/>
                <a:gd name="T12" fmla="*/ 25 w 169"/>
                <a:gd name="T13" fmla="*/ 51 h 52"/>
                <a:gd name="T14" fmla="*/ 25 w 169"/>
                <a:gd name="T15" fmla="*/ 51 h 52"/>
                <a:gd name="T16" fmla="*/ 0 w 169"/>
                <a:gd name="T17" fmla="*/ 25 h 52"/>
                <a:gd name="T18" fmla="*/ 0 w 169"/>
                <a:gd name="T19" fmla="*/ 25 h 52"/>
                <a:gd name="T20" fmla="*/ 25 w 169"/>
                <a:gd name="T21"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9" h="52">
                  <a:moveTo>
                    <a:pt x="25" y="0"/>
                  </a:moveTo>
                  <a:lnTo>
                    <a:pt x="143" y="0"/>
                  </a:lnTo>
                  <a:lnTo>
                    <a:pt x="143" y="0"/>
                  </a:lnTo>
                  <a:cubicBezTo>
                    <a:pt x="157" y="0"/>
                    <a:pt x="168" y="11"/>
                    <a:pt x="168" y="25"/>
                  </a:cubicBezTo>
                  <a:lnTo>
                    <a:pt x="168" y="25"/>
                  </a:lnTo>
                  <a:cubicBezTo>
                    <a:pt x="168" y="39"/>
                    <a:pt x="157" y="51"/>
                    <a:pt x="143" y="51"/>
                  </a:cubicBezTo>
                  <a:lnTo>
                    <a:pt x="25" y="51"/>
                  </a:lnTo>
                  <a:lnTo>
                    <a:pt x="25" y="51"/>
                  </a:lnTo>
                  <a:cubicBezTo>
                    <a:pt x="11" y="51"/>
                    <a:pt x="0" y="39"/>
                    <a:pt x="0" y="25"/>
                  </a:cubicBezTo>
                  <a:lnTo>
                    <a:pt x="0" y="25"/>
                  </a:lnTo>
                  <a:cubicBezTo>
                    <a:pt x="0" y="11"/>
                    <a:pt x="11" y="0"/>
                    <a:pt x="25" y="0"/>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53" name="Freeform 69">
              <a:extLst>
                <a:ext uri="{FF2B5EF4-FFF2-40B4-BE49-F238E27FC236}">
                  <a16:creationId xmlns:a16="http://schemas.microsoft.com/office/drawing/2014/main" id="{368456A8-9E1D-B94C-9944-BD7BDA27E240}"/>
                </a:ext>
              </a:extLst>
            </p:cNvPr>
            <p:cNvSpPr>
              <a:spLocks noChangeArrowheads="1"/>
            </p:cNvSpPr>
            <p:nvPr/>
          </p:nvSpPr>
          <p:spPr bwMode="auto">
            <a:xfrm>
              <a:off x="5918277"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4" name="Freeform 70">
              <a:extLst>
                <a:ext uri="{FF2B5EF4-FFF2-40B4-BE49-F238E27FC236}">
                  <a16:creationId xmlns:a16="http://schemas.microsoft.com/office/drawing/2014/main" id="{708DDB70-931F-5340-AD9F-F1F5F7DA7AA2}"/>
                </a:ext>
              </a:extLst>
            </p:cNvPr>
            <p:cNvSpPr>
              <a:spLocks noChangeArrowheads="1"/>
            </p:cNvSpPr>
            <p:nvPr/>
          </p:nvSpPr>
          <p:spPr bwMode="auto">
            <a:xfrm>
              <a:off x="5371490" y="1455009"/>
              <a:ext cx="98854" cy="40158"/>
            </a:xfrm>
            <a:custGeom>
              <a:avLst/>
              <a:gdLst>
                <a:gd name="T0" fmla="*/ 27 w 140"/>
                <a:gd name="T1" fmla="*/ 0 h 56"/>
                <a:gd name="T2" fmla="*/ 111 w 140"/>
                <a:gd name="T3" fmla="*/ 0 h 56"/>
                <a:gd name="T4" fmla="*/ 111 w 140"/>
                <a:gd name="T5" fmla="*/ 0 h 56"/>
                <a:gd name="T6" fmla="*/ 139 w 140"/>
                <a:gd name="T7" fmla="*/ 28 h 56"/>
                <a:gd name="T8" fmla="*/ 139 w 140"/>
                <a:gd name="T9" fmla="*/ 28 h 56"/>
                <a:gd name="T10" fmla="*/ 111 w 140"/>
                <a:gd name="T11" fmla="*/ 55 h 56"/>
                <a:gd name="T12" fmla="*/ 27 w 140"/>
                <a:gd name="T13" fmla="*/ 55 h 56"/>
                <a:gd name="T14" fmla="*/ 27 w 140"/>
                <a:gd name="T15" fmla="*/ 55 h 56"/>
                <a:gd name="T16" fmla="*/ 0 w 140"/>
                <a:gd name="T17" fmla="*/ 28 h 56"/>
                <a:gd name="T18" fmla="*/ 0 w 140"/>
                <a:gd name="T19" fmla="*/ 28 h 56"/>
                <a:gd name="T20" fmla="*/ 27 w 140"/>
                <a:gd name="T21"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0" h="56">
                  <a:moveTo>
                    <a:pt x="27" y="0"/>
                  </a:moveTo>
                  <a:lnTo>
                    <a:pt x="111" y="0"/>
                  </a:lnTo>
                  <a:lnTo>
                    <a:pt x="111" y="0"/>
                  </a:lnTo>
                  <a:cubicBezTo>
                    <a:pt x="127" y="0"/>
                    <a:pt x="139" y="13"/>
                    <a:pt x="139" y="28"/>
                  </a:cubicBezTo>
                  <a:lnTo>
                    <a:pt x="139" y="28"/>
                  </a:lnTo>
                  <a:cubicBezTo>
                    <a:pt x="139" y="43"/>
                    <a:pt x="127" y="55"/>
                    <a:pt x="111" y="55"/>
                  </a:cubicBezTo>
                  <a:lnTo>
                    <a:pt x="27" y="55"/>
                  </a:lnTo>
                  <a:lnTo>
                    <a:pt x="27" y="55"/>
                  </a:lnTo>
                  <a:cubicBezTo>
                    <a:pt x="12" y="55"/>
                    <a:pt x="0" y="43"/>
                    <a:pt x="0" y="28"/>
                  </a:cubicBezTo>
                  <a:lnTo>
                    <a:pt x="0" y="28"/>
                  </a:lnTo>
                  <a:cubicBezTo>
                    <a:pt x="0" y="13"/>
                    <a:pt x="12" y="0"/>
                    <a:pt x="27" y="0"/>
                  </a:cubicBez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5" name="Freeform 71">
              <a:extLst>
                <a:ext uri="{FF2B5EF4-FFF2-40B4-BE49-F238E27FC236}">
                  <a16:creationId xmlns:a16="http://schemas.microsoft.com/office/drawing/2014/main" id="{73B490FB-9F66-5941-9F51-5E694CE2E499}"/>
                </a:ext>
              </a:extLst>
            </p:cNvPr>
            <p:cNvSpPr>
              <a:spLocks noChangeArrowheads="1"/>
            </p:cNvSpPr>
            <p:nvPr/>
          </p:nvSpPr>
          <p:spPr bwMode="auto">
            <a:xfrm>
              <a:off x="5529039" y="982362"/>
              <a:ext cx="330542" cy="410863"/>
            </a:xfrm>
            <a:custGeom>
              <a:avLst/>
              <a:gdLst>
                <a:gd name="T0" fmla="*/ 438 w 471"/>
                <a:gd name="T1" fmla="*/ 0 h 586"/>
                <a:gd name="T2" fmla="*/ 438 w 471"/>
                <a:gd name="T3" fmla="*/ 0 h 586"/>
                <a:gd name="T4" fmla="*/ 463 w 471"/>
                <a:gd name="T5" fmla="*/ 14 h 586"/>
                <a:gd name="T6" fmla="*/ 463 w 471"/>
                <a:gd name="T7" fmla="*/ 14 h 586"/>
                <a:gd name="T8" fmla="*/ 470 w 471"/>
                <a:gd name="T9" fmla="*/ 521 h 586"/>
                <a:gd name="T10" fmla="*/ 470 w 471"/>
                <a:gd name="T11" fmla="*/ 521 h 586"/>
                <a:gd name="T12" fmla="*/ 355 w 471"/>
                <a:gd name="T13" fmla="*/ 585 h 586"/>
                <a:gd name="T14" fmla="*/ 114 w 471"/>
                <a:gd name="T15" fmla="*/ 585 h 586"/>
                <a:gd name="T16" fmla="*/ 114 w 471"/>
                <a:gd name="T17" fmla="*/ 585 h 586"/>
                <a:gd name="T18" fmla="*/ 0 w 471"/>
                <a:gd name="T19" fmla="*/ 521 h 586"/>
                <a:gd name="T20" fmla="*/ 6 w 471"/>
                <a:gd name="T21" fmla="*/ 14 h 586"/>
                <a:gd name="T22" fmla="*/ 6 w 471"/>
                <a:gd name="T23" fmla="*/ 14 h 586"/>
                <a:gd name="T24" fmla="*/ 6 w 471"/>
                <a:gd name="T25" fmla="*/ 14 h 586"/>
                <a:gd name="T26" fmla="*/ 31 w 471"/>
                <a:gd name="T27" fmla="*/ 0 h 586"/>
                <a:gd name="T28" fmla="*/ 438 w 471"/>
                <a:gd name="T29" fmla="*/ 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1" h="586">
                  <a:moveTo>
                    <a:pt x="438" y="0"/>
                  </a:moveTo>
                  <a:lnTo>
                    <a:pt x="438" y="0"/>
                  </a:lnTo>
                  <a:cubicBezTo>
                    <a:pt x="452" y="0"/>
                    <a:pt x="463" y="5"/>
                    <a:pt x="463" y="14"/>
                  </a:cubicBezTo>
                  <a:lnTo>
                    <a:pt x="463" y="14"/>
                  </a:lnTo>
                  <a:lnTo>
                    <a:pt x="470" y="521"/>
                  </a:lnTo>
                  <a:lnTo>
                    <a:pt x="470" y="521"/>
                  </a:lnTo>
                  <a:cubicBezTo>
                    <a:pt x="470" y="557"/>
                    <a:pt x="419" y="585"/>
                    <a:pt x="355" y="585"/>
                  </a:cubicBezTo>
                  <a:lnTo>
                    <a:pt x="114" y="585"/>
                  </a:lnTo>
                  <a:lnTo>
                    <a:pt x="114" y="585"/>
                  </a:lnTo>
                  <a:cubicBezTo>
                    <a:pt x="51" y="585"/>
                    <a:pt x="0" y="557"/>
                    <a:pt x="0" y="521"/>
                  </a:cubicBezTo>
                  <a:lnTo>
                    <a:pt x="6" y="14"/>
                  </a:lnTo>
                  <a:lnTo>
                    <a:pt x="6" y="14"/>
                  </a:lnTo>
                  <a:lnTo>
                    <a:pt x="6" y="14"/>
                  </a:lnTo>
                  <a:cubicBezTo>
                    <a:pt x="6" y="5"/>
                    <a:pt x="17" y="0"/>
                    <a:pt x="31" y="0"/>
                  </a:cubicBezTo>
                  <a:lnTo>
                    <a:pt x="438" y="0"/>
                  </a:lnTo>
                </a:path>
              </a:pathLst>
            </a:custGeom>
            <a:solidFill>
              <a:schemeClr val="accent1">
                <a:lumMod val="75000"/>
              </a:schemeClr>
            </a:solidFill>
            <a:ln>
              <a:noFill/>
            </a:ln>
            <a:effectLst/>
          </p:spPr>
          <p:txBody>
            <a:bodyPr wrap="none" anchor="ctr"/>
            <a:lstStyle/>
            <a:p>
              <a:endParaRPr lang="en-US" sz="6532" dirty="0">
                <a:latin typeface="Fira Sans Light" panose="020B0403050000020004" pitchFamily="34" charset="0"/>
              </a:endParaRPr>
            </a:p>
          </p:txBody>
        </p:sp>
      </p:grpSp>
      <p:grpSp>
        <p:nvGrpSpPr>
          <p:cNvPr id="10" name="Group 9">
            <a:extLst>
              <a:ext uri="{FF2B5EF4-FFF2-40B4-BE49-F238E27FC236}">
                <a16:creationId xmlns:a16="http://schemas.microsoft.com/office/drawing/2014/main" id="{678E92EF-111A-BC4D-A7AE-C8CC38BC93E9}"/>
              </a:ext>
            </a:extLst>
          </p:cNvPr>
          <p:cNvGrpSpPr/>
          <p:nvPr/>
        </p:nvGrpSpPr>
        <p:grpSpPr>
          <a:xfrm flipH="1">
            <a:off x="11673565" y="8974609"/>
            <a:ext cx="1116286" cy="673443"/>
            <a:chOff x="7320769" y="8683712"/>
            <a:chExt cx="1115196" cy="673443"/>
          </a:xfrm>
        </p:grpSpPr>
        <p:sp>
          <p:nvSpPr>
            <p:cNvPr id="256" name="Freeform 72">
              <a:extLst>
                <a:ext uri="{FF2B5EF4-FFF2-40B4-BE49-F238E27FC236}">
                  <a16:creationId xmlns:a16="http://schemas.microsoft.com/office/drawing/2014/main" id="{BE0DD0E2-9553-494D-8F34-5E60FD2BAA26}"/>
                </a:ext>
              </a:extLst>
            </p:cNvPr>
            <p:cNvSpPr>
              <a:spLocks noChangeArrowheads="1"/>
            </p:cNvSpPr>
            <p:nvPr/>
          </p:nvSpPr>
          <p:spPr bwMode="auto">
            <a:xfrm>
              <a:off x="7320769" y="8751674"/>
              <a:ext cx="1115196" cy="537519"/>
            </a:xfrm>
            <a:custGeom>
              <a:avLst/>
              <a:gdLst>
                <a:gd name="T0" fmla="*/ 0 w 1594"/>
                <a:gd name="T1" fmla="*/ 672 h 767"/>
                <a:gd name="T2" fmla="*/ 0 w 1594"/>
                <a:gd name="T3" fmla="*/ 94 h 767"/>
                <a:gd name="T4" fmla="*/ 0 w 1594"/>
                <a:gd name="T5" fmla="*/ 94 h 767"/>
                <a:gd name="T6" fmla="*/ 84 w 1594"/>
                <a:gd name="T7" fmla="*/ 10 h 767"/>
                <a:gd name="T8" fmla="*/ 178 w 1594"/>
                <a:gd name="T9" fmla="*/ 0 h 767"/>
                <a:gd name="T10" fmla="*/ 1383 w 1594"/>
                <a:gd name="T11" fmla="*/ 0 h 767"/>
                <a:gd name="T12" fmla="*/ 1383 w 1594"/>
                <a:gd name="T13" fmla="*/ 0 h 767"/>
                <a:gd name="T14" fmla="*/ 1593 w 1594"/>
                <a:gd name="T15" fmla="*/ 211 h 767"/>
                <a:gd name="T16" fmla="*/ 1593 w 1594"/>
                <a:gd name="T17" fmla="*/ 555 h 767"/>
                <a:gd name="T18" fmla="*/ 1593 w 1594"/>
                <a:gd name="T19" fmla="*/ 555 h 767"/>
                <a:gd name="T20" fmla="*/ 1383 w 1594"/>
                <a:gd name="T21" fmla="*/ 766 h 767"/>
                <a:gd name="T22" fmla="*/ 178 w 1594"/>
                <a:gd name="T23" fmla="*/ 766 h 767"/>
                <a:gd name="T24" fmla="*/ 84 w 1594"/>
                <a:gd name="T25" fmla="*/ 757 h 767"/>
                <a:gd name="T26" fmla="*/ 84 w 1594"/>
                <a:gd name="T27" fmla="*/ 757 h 767"/>
                <a:gd name="T28" fmla="*/ 0 w 1594"/>
                <a:gd name="T29" fmla="*/ 672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94" h="767">
                  <a:moveTo>
                    <a:pt x="0" y="672"/>
                  </a:moveTo>
                  <a:lnTo>
                    <a:pt x="0" y="94"/>
                  </a:lnTo>
                  <a:lnTo>
                    <a:pt x="0" y="94"/>
                  </a:lnTo>
                  <a:cubicBezTo>
                    <a:pt x="0" y="47"/>
                    <a:pt x="37" y="10"/>
                    <a:pt x="84" y="10"/>
                  </a:cubicBezTo>
                  <a:lnTo>
                    <a:pt x="178" y="0"/>
                  </a:lnTo>
                  <a:lnTo>
                    <a:pt x="1383" y="0"/>
                  </a:lnTo>
                  <a:lnTo>
                    <a:pt x="1383" y="0"/>
                  </a:lnTo>
                  <a:cubicBezTo>
                    <a:pt x="1499" y="0"/>
                    <a:pt x="1593" y="95"/>
                    <a:pt x="1593" y="211"/>
                  </a:cubicBezTo>
                  <a:lnTo>
                    <a:pt x="1593" y="555"/>
                  </a:lnTo>
                  <a:lnTo>
                    <a:pt x="1593" y="555"/>
                  </a:lnTo>
                  <a:cubicBezTo>
                    <a:pt x="1593" y="671"/>
                    <a:pt x="1499" y="766"/>
                    <a:pt x="1383" y="766"/>
                  </a:cubicBezTo>
                  <a:lnTo>
                    <a:pt x="178" y="766"/>
                  </a:lnTo>
                  <a:lnTo>
                    <a:pt x="84" y="757"/>
                  </a:lnTo>
                  <a:lnTo>
                    <a:pt x="84" y="757"/>
                  </a:lnTo>
                  <a:cubicBezTo>
                    <a:pt x="37" y="757"/>
                    <a:pt x="0" y="719"/>
                    <a:pt x="0" y="672"/>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7" name="Freeform 73">
              <a:extLst>
                <a:ext uri="{FF2B5EF4-FFF2-40B4-BE49-F238E27FC236}">
                  <a16:creationId xmlns:a16="http://schemas.microsoft.com/office/drawing/2014/main" id="{403518F4-7D35-724F-A706-A36B268488F3}"/>
                </a:ext>
              </a:extLst>
            </p:cNvPr>
            <p:cNvSpPr>
              <a:spLocks noChangeArrowheads="1"/>
            </p:cNvSpPr>
            <p:nvPr/>
          </p:nvSpPr>
          <p:spPr bwMode="auto">
            <a:xfrm>
              <a:off x="7988034" y="8683712"/>
              <a:ext cx="40158" cy="101942"/>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2"/>
                    <a:pt x="45" y="145"/>
                    <a:pt x="29" y="145"/>
                  </a:cubicBezTo>
                  <a:lnTo>
                    <a:pt x="29" y="145"/>
                  </a:lnTo>
                  <a:cubicBezTo>
                    <a:pt x="13" y="145"/>
                    <a:pt x="0" y="132"/>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8" name="Freeform 74">
              <a:extLst>
                <a:ext uri="{FF2B5EF4-FFF2-40B4-BE49-F238E27FC236}">
                  <a16:creationId xmlns:a16="http://schemas.microsoft.com/office/drawing/2014/main" id="{53D22347-C883-EE4F-B52F-4DA5716CD82B}"/>
                </a:ext>
              </a:extLst>
            </p:cNvPr>
            <p:cNvSpPr>
              <a:spLocks noChangeArrowheads="1"/>
            </p:cNvSpPr>
            <p:nvPr/>
          </p:nvSpPr>
          <p:spPr bwMode="auto">
            <a:xfrm>
              <a:off x="7988034" y="9255211"/>
              <a:ext cx="40158" cy="101944"/>
            </a:xfrm>
            <a:custGeom>
              <a:avLst/>
              <a:gdLst>
                <a:gd name="T0" fmla="*/ 0 w 59"/>
                <a:gd name="T1" fmla="*/ 117 h 146"/>
                <a:gd name="T2" fmla="*/ 0 w 59"/>
                <a:gd name="T3" fmla="*/ 29 h 146"/>
                <a:gd name="T4" fmla="*/ 0 w 59"/>
                <a:gd name="T5" fmla="*/ 29 h 146"/>
                <a:gd name="T6" fmla="*/ 29 w 59"/>
                <a:gd name="T7" fmla="*/ 0 h 146"/>
                <a:gd name="T8" fmla="*/ 29 w 59"/>
                <a:gd name="T9" fmla="*/ 0 h 146"/>
                <a:gd name="T10" fmla="*/ 58 w 59"/>
                <a:gd name="T11" fmla="*/ 29 h 146"/>
                <a:gd name="T12" fmla="*/ 58 w 59"/>
                <a:gd name="T13" fmla="*/ 117 h 146"/>
                <a:gd name="T14" fmla="*/ 58 w 59"/>
                <a:gd name="T15" fmla="*/ 117 h 146"/>
                <a:gd name="T16" fmla="*/ 29 w 59"/>
                <a:gd name="T17" fmla="*/ 145 h 146"/>
                <a:gd name="T18" fmla="*/ 29 w 59"/>
                <a:gd name="T19" fmla="*/ 145 h 146"/>
                <a:gd name="T20" fmla="*/ 0 w 59"/>
                <a:gd name="T21" fmla="*/ 117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46">
                  <a:moveTo>
                    <a:pt x="0" y="117"/>
                  </a:moveTo>
                  <a:lnTo>
                    <a:pt x="0" y="29"/>
                  </a:lnTo>
                  <a:lnTo>
                    <a:pt x="0" y="29"/>
                  </a:lnTo>
                  <a:cubicBezTo>
                    <a:pt x="0" y="13"/>
                    <a:pt x="13" y="0"/>
                    <a:pt x="29" y="0"/>
                  </a:cubicBezTo>
                  <a:lnTo>
                    <a:pt x="29" y="0"/>
                  </a:lnTo>
                  <a:cubicBezTo>
                    <a:pt x="45" y="0"/>
                    <a:pt x="58" y="13"/>
                    <a:pt x="58" y="29"/>
                  </a:cubicBezTo>
                  <a:lnTo>
                    <a:pt x="58" y="117"/>
                  </a:lnTo>
                  <a:lnTo>
                    <a:pt x="58" y="117"/>
                  </a:lnTo>
                  <a:cubicBezTo>
                    <a:pt x="58" y="133"/>
                    <a:pt x="45" y="145"/>
                    <a:pt x="29" y="145"/>
                  </a:cubicBezTo>
                  <a:lnTo>
                    <a:pt x="29" y="145"/>
                  </a:lnTo>
                  <a:cubicBezTo>
                    <a:pt x="13" y="145"/>
                    <a:pt x="0" y="133"/>
                    <a:pt x="0" y="117"/>
                  </a:cubicBezTo>
                </a:path>
              </a:pathLst>
            </a:custGeom>
            <a:solidFill>
              <a:schemeClr val="accent2">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59" name="Freeform 75">
              <a:extLst>
                <a:ext uri="{FF2B5EF4-FFF2-40B4-BE49-F238E27FC236}">
                  <a16:creationId xmlns:a16="http://schemas.microsoft.com/office/drawing/2014/main" id="{B71FAA94-80B2-5B47-962E-41F49C992802}"/>
                </a:ext>
              </a:extLst>
            </p:cNvPr>
            <p:cNvSpPr>
              <a:spLocks noChangeArrowheads="1"/>
            </p:cNvSpPr>
            <p:nvPr/>
          </p:nvSpPr>
          <p:spPr bwMode="auto">
            <a:xfrm>
              <a:off x="7354749" y="8785654"/>
              <a:ext cx="1047236" cy="469557"/>
            </a:xfrm>
            <a:custGeom>
              <a:avLst/>
              <a:gdLst>
                <a:gd name="T0" fmla="*/ 0 w 1497"/>
                <a:gd name="T1" fmla="*/ 46 h 670"/>
                <a:gd name="T2" fmla="*/ 0 w 1497"/>
                <a:gd name="T3" fmla="*/ 46 h 670"/>
                <a:gd name="T4" fmla="*/ 35 w 1497"/>
                <a:gd name="T5" fmla="*/ 10 h 670"/>
                <a:gd name="T6" fmla="*/ 38 w 1497"/>
                <a:gd name="T7" fmla="*/ 10 h 670"/>
                <a:gd name="T8" fmla="*/ 131 w 1497"/>
                <a:gd name="T9" fmla="*/ 0 h 670"/>
                <a:gd name="T10" fmla="*/ 1334 w 1497"/>
                <a:gd name="T11" fmla="*/ 0 h 670"/>
                <a:gd name="T12" fmla="*/ 1334 w 1497"/>
                <a:gd name="T13" fmla="*/ 0 h 670"/>
                <a:gd name="T14" fmla="*/ 1496 w 1497"/>
                <a:gd name="T15" fmla="*/ 163 h 670"/>
                <a:gd name="T16" fmla="*/ 1496 w 1497"/>
                <a:gd name="T17" fmla="*/ 507 h 670"/>
                <a:gd name="T18" fmla="*/ 1496 w 1497"/>
                <a:gd name="T19" fmla="*/ 507 h 670"/>
                <a:gd name="T20" fmla="*/ 1334 w 1497"/>
                <a:gd name="T21" fmla="*/ 669 h 670"/>
                <a:gd name="T22" fmla="*/ 131 w 1497"/>
                <a:gd name="T23" fmla="*/ 669 h 670"/>
                <a:gd name="T24" fmla="*/ 38 w 1497"/>
                <a:gd name="T25" fmla="*/ 660 h 670"/>
                <a:gd name="T26" fmla="*/ 35 w 1497"/>
                <a:gd name="T27" fmla="*/ 660 h 670"/>
                <a:gd name="T28" fmla="*/ 35 w 1497"/>
                <a:gd name="T29" fmla="*/ 660 h 670"/>
                <a:gd name="T30" fmla="*/ 0 w 1497"/>
                <a:gd name="T31" fmla="*/ 624 h 670"/>
                <a:gd name="T32" fmla="*/ 0 w 1497"/>
                <a:gd name="T33" fmla="*/ 46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97" h="670">
                  <a:moveTo>
                    <a:pt x="0" y="46"/>
                  </a:moveTo>
                  <a:lnTo>
                    <a:pt x="0" y="46"/>
                  </a:lnTo>
                  <a:cubicBezTo>
                    <a:pt x="0" y="26"/>
                    <a:pt x="15" y="10"/>
                    <a:pt x="35" y="10"/>
                  </a:cubicBezTo>
                  <a:lnTo>
                    <a:pt x="38" y="10"/>
                  </a:lnTo>
                  <a:lnTo>
                    <a:pt x="131" y="0"/>
                  </a:lnTo>
                  <a:lnTo>
                    <a:pt x="1334" y="0"/>
                  </a:lnTo>
                  <a:lnTo>
                    <a:pt x="1334" y="0"/>
                  </a:lnTo>
                  <a:cubicBezTo>
                    <a:pt x="1423" y="0"/>
                    <a:pt x="1496" y="73"/>
                    <a:pt x="1496" y="163"/>
                  </a:cubicBezTo>
                  <a:lnTo>
                    <a:pt x="1496" y="507"/>
                  </a:lnTo>
                  <a:lnTo>
                    <a:pt x="1496" y="507"/>
                  </a:lnTo>
                  <a:cubicBezTo>
                    <a:pt x="1496" y="597"/>
                    <a:pt x="1423" y="669"/>
                    <a:pt x="1334" y="669"/>
                  </a:cubicBezTo>
                  <a:lnTo>
                    <a:pt x="131" y="669"/>
                  </a:lnTo>
                  <a:lnTo>
                    <a:pt x="38" y="660"/>
                  </a:lnTo>
                  <a:lnTo>
                    <a:pt x="35" y="660"/>
                  </a:lnTo>
                  <a:lnTo>
                    <a:pt x="35" y="660"/>
                  </a:lnTo>
                  <a:cubicBezTo>
                    <a:pt x="15" y="660"/>
                    <a:pt x="0" y="643"/>
                    <a:pt x="0" y="624"/>
                  </a:cubicBezTo>
                  <a:lnTo>
                    <a:pt x="0" y="46"/>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0" name="Freeform 76">
              <a:extLst>
                <a:ext uri="{FF2B5EF4-FFF2-40B4-BE49-F238E27FC236}">
                  <a16:creationId xmlns:a16="http://schemas.microsoft.com/office/drawing/2014/main" id="{FDAE85A5-ADA9-6047-BDF2-E76450B829A1}"/>
                </a:ext>
              </a:extLst>
            </p:cNvPr>
            <p:cNvSpPr>
              <a:spLocks noChangeArrowheads="1"/>
            </p:cNvSpPr>
            <p:nvPr/>
          </p:nvSpPr>
          <p:spPr bwMode="auto">
            <a:xfrm>
              <a:off x="8272239" y="9122377"/>
              <a:ext cx="117389" cy="117389"/>
            </a:xfrm>
            <a:custGeom>
              <a:avLst/>
              <a:gdLst>
                <a:gd name="T0" fmla="*/ 0 w 167"/>
                <a:gd name="T1" fmla="*/ 140 h 167"/>
                <a:gd name="T2" fmla="*/ 0 w 167"/>
                <a:gd name="T3" fmla="*/ 140 h 167"/>
                <a:gd name="T4" fmla="*/ 27 w 167"/>
                <a:gd name="T5" fmla="*/ 113 h 167"/>
                <a:gd name="T6" fmla="*/ 27 w 167"/>
                <a:gd name="T7" fmla="*/ 113 h 167"/>
                <a:gd name="T8" fmla="*/ 113 w 167"/>
                <a:gd name="T9" fmla="*/ 26 h 167"/>
                <a:gd name="T10" fmla="*/ 113 w 167"/>
                <a:gd name="T11" fmla="*/ 26 h 167"/>
                <a:gd name="T12" fmla="*/ 140 w 167"/>
                <a:gd name="T13" fmla="*/ 0 h 167"/>
                <a:gd name="T14" fmla="*/ 140 w 167"/>
                <a:gd name="T15" fmla="*/ 0 h 167"/>
                <a:gd name="T16" fmla="*/ 166 w 167"/>
                <a:gd name="T17" fmla="*/ 26 h 167"/>
                <a:gd name="T18" fmla="*/ 166 w 167"/>
                <a:gd name="T19" fmla="*/ 26 h 167"/>
                <a:gd name="T20" fmla="*/ 27 w 167"/>
                <a:gd name="T21" fmla="*/ 166 h 167"/>
                <a:gd name="T22" fmla="*/ 27 w 167"/>
                <a:gd name="T23" fmla="*/ 166 h 167"/>
                <a:gd name="T24" fmla="*/ 0 w 167"/>
                <a:gd name="T25" fmla="*/ 14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140"/>
                  </a:moveTo>
                  <a:lnTo>
                    <a:pt x="0" y="140"/>
                  </a:lnTo>
                  <a:cubicBezTo>
                    <a:pt x="0" y="125"/>
                    <a:pt x="12" y="113"/>
                    <a:pt x="27" y="113"/>
                  </a:cubicBezTo>
                  <a:lnTo>
                    <a:pt x="27" y="113"/>
                  </a:lnTo>
                  <a:cubicBezTo>
                    <a:pt x="75" y="113"/>
                    <a:pt x="113" y="74"/>
                    <a:pt x="113" y="26"/>
                  </a:cubicBezTo>
                  <a:lnTo>
                    <a:pt x="113" y="26"/>
                  </a:lnTo>
                  <a:cubicBezTo>
                    <a:pt x="113" y="11"/>
                    <a:pt x="126" y="0"/>
                    <a:pt x="140" y="0"/>
                  </a:cubicBezTo>
                  <a:lnTo>
                    <a:pt x="140" y="0"/>
                  </a:lnTo>
                  <a:cubicBezTo>
                    <a:pt x="154" y="0"/>
                    <a:pt x="166" y="11"/>
                    <a:pt x="166" y="26"/>
                  </a:cubicBezTo>
                  <a:lnTo>
                    <a:pt x="166" y="26"/>
                  </a:lnTo>
                  <a:cubicBezTo>
                    <a:pt x="166" y="103"/>
                    <a:pt x="103" y="166"/>
                    <a:pt x="27" y="166"/>
                  </a:cubicBezTo>
                  <a:lnTo>
                    <a:pt x="27" y="166"/>
                  </a:lnTo>
                  <a:cubicBezTo>
                    <a:pt x="12" y="166"/>
                    <a:pt x="0" y="154"/>
                    <a:pt x="0" y="140"/>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1" name="Freeform 77">
              <a:extLst>
                <a:ext uri="{FF2B5EF4-FFF2-40B4-BE49-F238E27FC236}">
                  <a16:creationId xmlns:a16="http://schemas.microsoft.com/office/drawing/2014/main" id="{74470410-1275-E044-929E-AB9B1F4417F4}"/>
                </a:ext>
              </a:extLst>
            </p:cNvPr>
            <p:cNvSpPr>
              <a:spLocks noChangeArrowheads="1"/>
            </p:cNvSpPr>
            <p:nvPr/>
          </p:nvSpPr>
          <p:spPr bwMode="auto">
            <a:xfrm>
              <a:off x="8272239" y="8801101"/>
              <a:ext cx="117389" cy="117389"/>
            </a:xfrm>
            <a:custGeom>
              <a:avLst/>
              <a:gdLst>
                <a:gd name="T0" fmla="*/ 0 w 167"/>
                <a:gd name="T1" fmla="*/ 26 h 167"/>
                <a:gd name="T2" fmla="*/ 0 w 167"/>
                <a:gd name="T3" fmla="*/ 26 h 167"/>
                <a:gd name="T4" fmla="*/ 27 w 167"/>
                <a:gd name="T5" fmla="*/ 0 h 167"/>
                <a:gd name="T6" fmla="*/ 27 w 167"/>
                <a:gd name="T7" fmla="*/ 0 h 167"/>
                <a:gd name="T8" fmla="*/ 166 w 167"/>
                <a:gd name="T9" fmla="*/ 140 h 167"/>
                <a:gd name="T10" fmla="*/ 166 w 167"/>
                <a:gd name="T11" fmla="*/ 140 h 167"/>
                <a:gd name="T12" fmla="*/ 140 w 167"/>
                <a:gd name="T13" fmla="*/ 166 h 167"/>
                <a:gd name="T14" fmla="*/ 140 w 167"/>
                <a:gd name="T15" fmla="*/ 166 h 167"/>
                <a:gd name="T16" fmla="*/ 113 w 167"/>
                <a:gd name="T17" fmla="*/ 140 h 167"/>
                <a:gd name="T18" fmla="*/ 113 w 167"/>
                <a:gd name="T19" fmla="*/ 140 h 167"/>
                <a:gd name="T20" fmla="*/ 27 w 167"/>
                <a:gd name="T21" fmla="*/ 52 h 167"/>
                <a:gd name="T22" fmla="*/ 27 w 167"/>
                <a:gd name="T23" fmla="*/ 52 h 167"/>
                <a:gd name="T24" fmla="*/ 0 w 167"/>
                <a:gd name="T25" fmla="*/ 2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7" h="167">
                  <a:moveTo>
                    <a:pt x="0" y="26"/>
                  </a:moveTo>
                  <a:lnTo>
                    <a:pt x="0" y="26"/>
                  </a:lnTo>
                  <a:cubicBezTo>
                    <a:pt x="0" y="11"/>
                    <a:pt x="12" y="0"/>
                    <a:pt x="27" y="0"/>
                  </a:cubicBezTo>
                  <a:lnTo>
                    <a:pt x="27" y="0"/>
                  </a:lnTo>
                  <a:cubicBezTo>
                    <a:pt x="103" y="0"/>
                    <a:pt x="166" y="62"/>
                    <a:pt x="166" y="140"/>
                  </a:cubicBezTo>
                  <a:lnTo>
                    <a:pt x="166" y="140"/>
                  </a:lnTo>
                  <a:cubicBezTo>
                    <a:pt x="166" y="154"/>
                    <a:pt x="154" y="166"/>
                    <a:pt x="140" y="166"/>
                  </a:cubicBezTo>
                  <a:lnTo>
                    <a:pt x="140" y="166"/>
                  </a:lnTo>
                  <a:cubicBezTo>
                    <a:pt x="126" y="166"/>
                    <a:pt x="113" y="154"/>
                    <a:pt x="113" y="140"/>
                  </a:cubicBezTo>
                  <a:lnTo>
                    <a:pt x="113" y="140"/>
                  </a:lnTo>
                  <a:cubicBezTo>
                    <a:pt x="113" y="91"/>
                    <a:pt x="75" y="52"/>
                    <a:pt x="27" y="52"/>
                  </a:cubicBezTo>
                  <a:lnTo>
                    <a:pt x="27" y="52"/>
                  </a:lnTo>
                  <a:cubicBezTo>
                    <a:pt x="12" y="52"/>
                    <a:pt x="0" y="41"/>
                    <a:pt x="0" y="26"/>
                  </a:cubicBezTo>
                </a:path>
              </a:pathLst>
            </a:custGeom>
            <a:solidFill>
              <a:srgbClr val="FDFDFD"/>
            </a:solidFill>
            <a:ln>
              <a:noFill/>
            </a:ln>
            <a:effectLst/>
            <a:extLst>
              <a:ext uri="{91240B29-F687-4F45-9708-019B960494DF}">
                <a14:hiddenLine xmlns:a14="http://schemas.microsoft.com/office/drawing/2010/main" w="9525" cap="flat">
                  <a:solidFill>
                    <a:srgbClr val="FFFFFF"/>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6532" dirty="0">
                <a:latin typeface="Fira Sans Light" panose="020B0403050000020004" pitchFamily="34" charset="0"/>
              </a:endParaRPr>
            </a:p>
          </p:txBody>
        </p:sp>
        <p:sp>
          <p:nvSpPr>
            <p:cNvPr id="262" name="Freeform 78">
              <a:extLst>
                <a:ext uri="{FF2B5EF4-FFF2-40B4-BE49-F238E27FC236}">
                  <a16:creationId xmlns:a16="http://schemas.microsoft.com/office/drawing/2014/main" id="{5139B298-675F-7044-9F1A-3DCB32E37193}"/>
                </a:ext>
              </a:extLst>
            </p:cNvPr>
            <p:cNvSpPr>
              <a:spLocks noChangeArrowheads="1"/>
            </p:cNvSpPr>
            <p:nvPr/>
          </p:nvSpPr>
          <p:spPr bwMode="auto">
            <a:xfrm>
              <a:off x="7444336" y="8816546"/>
              <a:ext cx="667265" cy="407773"/>
            </a:xfrm>
            <a:custGeom>
              <a:avLst/>
              <a:gdLst>
                <a:gd name="T0" fmla="*/ 0 w 951"/>
                <a:gd name="T1" fmla="*/ 40 h 582"/>
                <a:gd name="T2" fmla="*/ 0 w 951"/>
                <a:gd name="T3" fmla="*/ 40 h 582"/>
                <a:gd name="T4" fmla="*/ 22 w 951"/>
                <a:gd name="T5" fmla="*/ 9 h 582"/>
                <a:gd name="T6" fmla="*/ 24 w 951"/>
                <a:gd name="T7" fmla="*/ 9 h 582"/>
                <a:gd name="T8" fmla="*/ 84 w 951"/>
                <a:gd name="T9" fmla="*/ 0 h 582"/>
                <a:gd name="T10" fmla="*/ 848 w 951"/>
                <a:gd name="T11" fmla="*/ 0 h 582"/>
                <a:gd name="T12" fmla="*/ 848 w 951"/>
                <a:gd name="T13" fmla="*/ 0 h 582"/>
                <a:gd name="T14" fmla="*/ 950 w 951"/>
                <a:gd name="T15" fmla="*/ 141 h 582"/>
                <a:gd name="T16" fmla="*/ 950 w 951"/>
                <a:gd name="T17" fmla="*/ 440 h 582"/>
                <a:gd name="T18" fmla="*/ 950 w 951"/>
                <a:gd name="T19" fmla="*/ 440 h 582"/>
                <a:gd name="T20" fmla="*/ 848 w 951"/>
                <a:gd name="T21" fmla="*/ 581 h 582"/>
                <a:gd name="T22" fmla="*/ 84 w 951"/>
                <a:gd name="T23" fmla="*/ 581 h 582"/>
                <a:gd name="T24" fmla="*/ 24 w 951"/>
                <a:gd name="T25" fmla="*/ 572 h 582"/>
                <a:gd name="T26" fmla="*/ 22 w 951"/>
                <a:gd name="T27" fmla="*/ 572 h 582"/>
                <a:gd name="T28" fmla="*/ 22 w 951"/>
                <a:gd name="T29" fmla="*/ 572 h 582"/>
                <a:gd name="T30" fmla="*/ 0 w 951"/>
                <a:gd name="T31" fmla="*/ 542 h 582"/>
                <a:gd name="T32" fmla="*/ 0 w 951"/>
                <a:gd name="T33" fmla="*/ 40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51" h="582">
                  <a:moveTo>
                    <a:pt x="0" y="40"/>
                  </a:moveTo>
                  <a:lnTo>
                    <a:pt x="0" y="40"/>
                  </a:lnTo>
                  <a:cubicBezTo>
                    <a:pt x="0" y="23"/>
                    <a:pt x="10" y="9"/>
                    <a:pt x="22" y="9"/>
                  </a:cubicBezTo>
                  <a:lnTo>
                    <a:pt x="24" y="9"/>
                  </a:lnTo>
                  <a:lnTo>
                    <a:pt x="84" y="0"/>
                  </a:lnTo>
                  <a:lnTo>
                    <a:pt x="848" y="0"/>
                  </a:lnTo>
                  <a:lnTo>
                    <a:pt x="848" y="0"/>
                  </a:lnTo>
                  <a:cubicBezTo>
                    <a:pt x="905" y="0"/>
                    <a:pt x="950" y="64"/>
                    <a:pt x="950" y="141"/>
                  </a:cubicBezTo>
                  <a:lnTo>
                    <a:pt x="950" y="440"/>
                  </a:lnTo>
                  <a:lnTo>
                    <a:pt x="950" y="440"/>
                  </a:lnTo>
                  <a:cubicBezTo>
                    <a:pt x="950" y="518"/>
                    <a:pt x="905" y="581"/>
                    <a:pt x="848" y="581"/>
                  </a:cubicBezTo>
                  <a:lnTo>
                    <a:pt x="84" y="581"/>
                  </a:lnTo>
                  <a:lnTo>
                    <a:pt x="24" y="572"/>
                  </a:lnTo>
                  <a:lnTo>
                    <a:pt x="22" y="572"/>
                  </a:lnTo>
                  <a:lnTo>
                    <a:pt x="22" y="572"/>
                  </a:lnTo>
                  <a:cubicBezTo>
                    <a:pt x="10" y="572"/>
                    <a:pt x="0" y="559"/>
                    <a:pt x="0" y="542"/>
                  </a:cubicBezTo>
                  <a:lnTo>
                    <a:pt x="0" y="40"/>
                  </a:lnTo>
                </a:path>
              </a:pathLst>
            </a:custGeom>
            <a:solidFill>
              <a:schemeClr val="accent6">
                <a:lumMod val="50000"/>
              </a:schemeClr>
            </a:solidFill>
            <a:ln>
              <a:noFill/>
            </a:ln>
            <a:effectLst/>
          </p:spPr>
          <p:txBody>
            <a:bodyPr wrap="none" anchor="ctr"/>
            <a:lstStyle/>
            <a:p>
              <a:endParaRPr lang="en-US" sz="6532" dirty="0">
                <a:latin typeface="Fira Sans Light" panose="020B0403050000020004" pitchFamily="34" charset="0"/>
              </a:endParaRPr>
            </a:p>
          </p:txBody>
        </p:sp>
        <p:sp>
          <p:nvSpPr>
            <p:cNvPr id="263" name="Freeform 79">
              <a:extLst>
                <a:ext uri="{FF2B5EF4-FFF2-40B4-BE49-F238E27FC236}">
                  <a16:creationId xmlns:a16="http://schemas.microsoft.com/office/drawing/2014/main" id="{36FE639D-5485-4A43-88D1-27AC83891B46}"/>
                </a:ext>
              </a:extLst>
            </p:cNvPr>
            <p:cNvSpPr>
              <a:spLocks noChangeArrowheads="1"/>
            </p:cNvSpPr>
            <p:nvPr/>
          </p:nvSpPr>
          <p:spPr bwMode="auto">
            <a:xfrm>
              <a:off x="7444336" y="9020432"/>
              <a:ext cx="667265" cy="203886"/>
            </a:xfrm>
            <a:custGeom>
              <a:avLst/>
              <a:gdLst>
                <a:gd name="T0" fmla="*/ 950 w 951"/>
                <a:gd name="T1" fmla="*/ 149 h 291"/>
                <a:gd name="T2" fmla="*/ 950 w 951"/>
                <a:gd name="T3" fmla="*/ 0 h 291"/>
                <a:gd name="T4" fmla="*/ 0 w 951"/>
                <a:gd name="T5" fmla="*/ 0 h 291"/>
                <a:gd name="T6" fmla="*/ 0 w 951"/>
                <a:gd name="T7" fmla="*/ 251 h 291"/>
                <a:gd name="T8" fmla="*/ 0 w 951"/>
                <a:gd name="T9" fmla="*/ 251 h 291"/>
                <a:gd name="T10" fmla="*/ 22 w 951"/>
                <a:gd name="T11" fmla="*/ 281 h 291"/>
                <a:gd name="T12" fmla="*/ 24 w 951"/>
                <a:gd name="T13" fmla="*/ 281 h 291"/>
                <a:gd name="T14" fmla="*/ 84 w 951"/>
                <a:gd name="T15" fmla="*/ 290 h 291"/>
                <a:gd name="T16" fmla="*/ 848 w 951"/>
                <a:gd name="T17" fmla="*/ 290 h 291"/>
                <a:gd name="T18" fmla="*/ 848 w 951"/>
                <a:gd name="T19" fmla="*/ 290 h 291"/>
                <a:gd name="T20" fmla="*/ 950 w 951"/>
                <a:gd name="T21" fmla="*/ 149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51" h="291">
                  <a:moveTo>
                    <a:pt x="950" y="149"/>
                  </a:moveTo>
                  <a:lnTo>
                    <a:pt x="950" y="0"/>
                  </a:lnTo>
                  <a:lnTo>
                    <a:pt x="0" y="0"/>
                  </a:lnTo>
                  <a:lnTo>
                    <a:pt x="0" y="251"/>
                  </a:lnTo>
                  <a:lnTo>
                    <a:pt x="0" y="251"/>
                  </a:lnTo>
                  <a:cubicBezTo>
                    <a:pt x="0" y="268"/>
                    <a:pt x="10" y="281"/>
                    <a:pt x="22" y="281"/>
                  </a:cubicBezTo>
                  <a:lnTo>
                    <a:pt x="24" y="281"/>
                  </a:lnTo>
                  <a:lnTo>
                    <a:pt x="84" y="290"/>
                  </a:lnTo>
                  <a:lnTo>
                    <a:pt x="848" y="290"/>
                  </a:lnTo>
                  <a:lnTo>
                    <a:pt x="848" y="290"/>
                  </a:lnTo>
                  <a:cubicBezTo>
                    <a:pt x="905" y="290"/>
                    <a:pt x="950" y="227"/>
                    <a:pt x="950" y="149"/>
                  </a:cubicBezTo>
                </a:path>
              </a:pathLst>
            </a:custGeom>
            <a:solidFill>
              <a:schemeClr val="accent6">
                <a:lumMod val="75000"/>
              </a:schemeClr>
            </a:solidFill>
            <a:ln>
              <a:noFill/>
            </a:ln>
            <a:effectLst/>
          </p:spPr>
          <p:txBody>
            <a:bodyPr wrap="none" anchor="ctr"/>
            <a:lstStyle/>
            <a:p>
              <a:endParaRPr lang="en-US" sz="6532" dirty="0">
                <a:latin typeface="Fira Sans Light" panose="020B0403050000020004" pitchFamily="34" charset="0"/>
              </a:endParaRPr>
            </a:p>
          </p:txBody>
        </p:sp>
        <p:sp>
          <p:nvSpPr>
            <p:cNvPr id="264" name="Freeform 80">
              <a:extLst>
                <a:ext uri="{FF2B5EF4-FFF2-40B4-BE49-F238E27FC236}">
                  <a16:creationId xmlns:a16="http://schemas.microsoft.com/office/drawing/2014/main" id="{F2925599-00A6-144A-9378-BE26B31C2F4C}"/>
                </a:ext>
              </a:extLst>
            </p:cNvPr>
            <p:cNvSpPr>
              <a:spLocks noChangeArrowheads="1"/>
            </p:cNvSpPr>
            <p:nvPr/>
          </p:nvSpPr>
          <p:spPr bwMode="auto">
            <a:xfrm>
              <a:off x="7493763" y="8850528"/>
              <a:ext cx="426308" cy="342899"/>
            </a:xfrm>
            <a:custGeom>
              <a:avLst/>
              <a:gdLst>
                <a:gd name="T0" fmla="*/ 0 w 610"/>
                <a:gd name="T1" fmla="*/ 33 h 491"/>
                <a:gd name="T2" fmla="*/ 0 w 610"/>
                <a:gd name="T3" fmla="*/ 33 h 491"/>
                <a:gd name="T4" fmla="*/ 14 w 610"/>
                <a:gd name="T5" fmla="*/ 7 h 491"/>
                <a:gd name="T6" fmla="*/ 15 w 610"/>
                <a:gd name="T7" fmla="*/ 7 h 491"/>
                <a:gd name="T8" fmla="*/ 542 w 610"/>
                <a:gd name="T9" fmla="*/ 0 h 491"/>
                <a:gd name="T10" fmla="*/ 542 w 610"/>
                <a:gd name="T11" fmla="*/ 0 h 491"/>
                <a:gd name="T12" fmla="*/ 609 w 610"/>
                <a:gd name="T13" fmla="*/ 119 h 491"/>
                <a:gd name="T14" fmla="*/ 609 w 610"/>
                <a:gd name="T15" fmla="*/ 371 h 491"/>
                <a:gd name="T16" fmla="*/ 609 w 610"/>
                <a:gd name="T17" fmla="*/ 371 h 491"/>
                <a:gd name="T18" fmla="*/ 542 w 610"/>
                <a:gd name="T19" fmla="*/ 490 h 491"/>
                <a:gd name="T20" fmla="*/ 15 w 610"/>
                <a:gd name="T21" fmla="*/ 483 h 491"/>
                <a:gd name="T22" fmla="*/ 14 w 610"/>
                <a:gd name="T23" fmla="*/ 483 h 491"/>
                <a:gd name="T24" fmla="*/ 14 w 610"/>
                <a:gd name="T25" fmla="*/ 483 h 491"/>
                <a:gd name="T26" fmla="*/ 0 w 610"/>
                <a:gd name="T27" fmla="*/ 457 h 491"/>
                <a:gd name="T28" fmla="*/ 0 w 610"/>
                <a:gd name="T29" fmla="*/ 33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0" h="491">
                  <a:moveTo>
                    <a:pt x="0" y="33"/>
                  </a:moveTo>
                  <a:lnTo>
                    <a:pt x="0" y="33"/>
                  </a:lnTo>
                  <a:cubicBezTo>
                    <a:pt x="0" y="18"/>
                    <a:pt x="6" y="7"/>
                    <a:pt x="14" y="7"/>
                  </a:cubicBezTo>
                  <a:lnTo>
                    <a:pt x="15" y="7"/>
                  </a:lnTo>
                  <a:lnTo>
                    <a:pt x="542" y="0"/>
                  </a:lnTo>
                  <a:lnTo>
                    <a:pt x="542" y="0"/>
                  </a:lnTo>
                  <a:cubicBezTo>
                    <a:pt x="579" y="0"/>
                    <a:pt x="609" y="53"/>
                    <a:pt x="609" y="119"/>
                  </a:cubicBezTo>
                  <a:lnTo>
                    <a:pt x="609" y="371"/>
                  </a:lnTo>
                  <a:lnTo>
                    <a:pt x="609" y="371"/>
                  </a:lnTo>
                  <a:cubicBezTo>
                    <a:pt x="609" y="437"/>
                    <a:pt x="579" y="490"/>
                    <a:pt x="542" y="490"/>
                  </a:cubicBezTo>
                  <a:lnTo>
                    <a:pt x="15" y="483"/>
                  </a:lnTo>
                  <a:lnTo>
                    <a:pt x="14" y="483"/>
                  </a:lnTo>
                  <a:lnTo>
                    <a:pt x="14" y="483"/>
                  </a:lnTo>
                  <a:cubicBezTo>
                    <a:pt x="6" y="483"/>
                    <a:pt x="0" y="471"/>
                    <a:pt x="0" y="457"/>
                  </a:cubicBezTo>
                  <a:lnTo>
                    <a:pt x="0" y="33"/>
                  </a:ln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5" name="Freeform 81">
              <a:extLst>
                <a:ext uri="{FF2B5EF4-FFF2-40B4-BE49-F238E27FC236}">
                  <a16:creationId xmlns:a16="http://schemas.microsoft.com/office/drawing/2014/main" id="{9FFA2488-133F-2446-A99B-4C35F8086417}"/>
                </a:ext>
              </a:extLst>
            </p:cNvPr>
            <p:cNvSpPr>
              <a:spLocks noChangeArrowheads="1"/>
            </p:cNvSpPr>
            <p:nvPr/>
          </p:nvSpPr>
          <p:spPr bwMode="auto">
            <a:xfrm>
              <a:off x="7870644" y="8788744"/>
              <a:ext cx="210065" cy="105032"/>
            </a:xfrm>
            <a:custGeom>
              <a:avLst/>
              <a:gdLst>
                <a:gd name="T0" fmla="*/ 0 w 301"/>
                <a:gd name="T1" fmla="*/ 124 h 149"/>
                <a:gd name="T2" fmla="*/ 0 w 301"/>
                <a:gd name="T3" fmla="*/ 124 h 149"/>
                <a:gd name="T4" fmla="*/ 13 w 301"/>
                <a:gd name="T5" fmla="*/ 105 h 149"/>
                <a:gd name="T6" fmla="*/ 269 w 301"/>
                <a:gd name="T7" fmla="*/ 5 h 149"/>
                <a:gd name="T8" fmla="*/ 269 w 301"/>
                <a:gd name="T9" fmla="*/ 5 h 149"/>
                <a:gd name="T10" fmla="*/ 296 w 301"/>
                <a:gd name="T11" fmla="*/ 17 h 149"/>
                <a:gd name="T12" fmla="*/ 296 w 301"/>
                <a:gd name="T13" fmla="*/ 17 h 149"/>
                <a:gd name="T14" fmla="*/ 285 w 301"/>
                <a:gd name="T15" fmla="*/ 44 h 149"/>
                <a:gd name="T16" fmla="*/ 29 w 301"/>
                <a:gd name="T17" fmla="*/ 144 h 149"/>
                <a:gd name="T18" fmla="*/ 29 w 301"/>
                <a:gd name="T19" fmla="*/ 144 h 149"/>
                <a:gd name="T20" fmla="*/ 2 w 301"/>
                <a:gd name="T21" fmla="*/ 132 h 149"/>
                <a:gd name="T22" fmla="*/ 2 w 301"/>
                <a:gd name="T23" fmla="*/ 132 h 149"/>
                <a:gd name="T24" fmla="*/ 0 w 301"/>
                <a:gd name="T25" fmla="*/ 12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124"/>
                  </a:moveTo>
                  <a:lnTo>
                    <a:pt x="0" y="124"/>
                  </a:lnTo>
                  <a:cubicBezTo>
                    <a:pt x="0" y="116"/>
                    <a:pt x="5" y="108"/>
                    <a:pt x="13" y="105"/>
                  </a:cubicBezTo>
                  <a:lnTo>
                    <a:pt x="269" y="5"/>
                  </a:lnTo>
                  <a:lnTo>
                    <a:pt x="269" y="5"/>
                  </a:lnTo>
                  <a:cubicBezTo>
                    <a:pt x="280" y="0"/>
                    <a:pt x="292" y="6"/>
                    <a:pt x="296" y="17"/>
                  </a:cubicBezTo>
                  <a:lnTo>
                    <a:pt x="296" y="17"/>
                  </a:lnTo>
                  <a:cubicBezTo>
                    <a:pt x="300" y="28"/>
                    <a:pt x="295" y="40"/>
                    <a:pt x="285" y="44"/>
                  </a:cubicBezTo>
                  <a:lnTo>
                    <a:pt x="29" y="144"/>
                  </a:lnTo>
                  <a:lnTo>
                    <a:pt x="29" y="144"/>
                  </a:lnTo>
                  <a:cubicBezTo>
                    <a:pt x="18" y="148"/>
                    <a:pt x="6" y="143"/>
                    <a:pt x="2" y="132"/>
                  </a:cubicBezTo>
                  <a:lnTo>
                    <a:pt x="2" y="132"/>
                  </a:lnTo>
                  <a:cubicBezTo>
                    <a:pt x="0" y="129"/>
                    <a:pt x="0" y="127"/>
                    <a:pt x="0" y="1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6" name="Freeform 82">
              <a:extLst>
                <a:ext uri="{FF2B5EF4-FFF2-40B4-BE49-F238E27FC236}">
                  <a16:creationId xmlns:a16="http://schemas.microsoft.com/office/drawing/2014/main" id="{36547952-3F6F-594A-A27C-FF440A7D5C17}"/>
                </a:ext>
              </a:extLst>
            </p:cNvPr>
            <p:cNvSpPr>
              <a:spLocks noChangeArrowheads="1"/>
            </p:cNvSpPr>
            <p:nvPr/>
          </p:nvSpPr>
          <p:spPr bwMode="auto">
            <a:xfrm>
              <a:off x="7713095" y="8791832"/>
              <a:ext cx="30892" cy="86497"/>
            </a:xfrm>
            <a:custGeom>
              <a:avLst/>
              <a:gdLst>
                <a:gd name="T0" fmla="*/ 0 w 43"/>
                <a:gd name="T1" fmla="*/ 101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1 h 123"/>
                <a:gd name="T14" fmla="*/ 42 w 43"/>
                <a:gd name="T15" fmla="*/ 101 h 123"/>
                <a:gd name="T16" fmla="*/ 21 w 43"/>
                <a:gd name="T17" fmla="*/ 122 h 123"/>
                <a:gd name="T18" fmla="*/ 21 w 43"/>
                <a:gd name="T19" fmla="*/ 122 h 123"/>
                <a:gd name="T20" fmla="*/ 0 w 43"/>
                <a:gd name="T21" fmla="*/ 10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1"/>
                  </a:moveTo>
                  <a:lnTo>
                    <a:pt x="0" y="21"/>
                  </a:lnTo>
                  <a:lnTo>
                    <a:pt x="0" y="21"/>
                  </a:lnTo>
                  <a:cubicBezTo>
                    <a:pt x="0" y="9"/>
                    <a:pt x="9" y="0"/>
                    <a:pt x="21" y="0"/>
                  </a:cubicBezTo>
                  <a:lnTo>
                    <a:pt x="21" y="0"/>
                  </a:lnTo>
                  <a:cubicBezTo>
                    <a:pt x="33" y="0"/>
                    <a:pt x="42" y="9"/>
                    <a:pt x="42" y="21"/>
                  </a:cubicBezTo>
                  <a:lnTo>
                    <a:pt x="42" y="101"/>
                  </a:lnTo>
                  <a:lnTo>
                    <a:pt x="42" y="101"/>
                  </a:lnTo>
                  <a:cubicBezTo>
                    <a:pt x="42" y="112"/>
                    <a:pt x="33" y="122"/>
                    <a:pt x="21" y="122"/>
                  </a:cubicBezTo>
                  <a:lnTo>
                    <a:pt x="21" y="122"/>
                  </a:lnTo>
                  <a:cubicBezTo>
                    <a:pt x="9" y="122"/>
                    <a:pt x="0" y="112"/>
                    <a:pt x="0" y="101"/>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7" name="Freeform 83">
              <a:extLst>
                <a:ext uri="{FF2B5EF4-FFF2-40B4-BE49-F238E27FC236}">
                  <a16:creationId xmlns:a16="http://schemas.microsoft.com/office/drawing/2014/main" id="{FEF8EAF3-37E2-844D-84C6-C69E7AA21040}"/>
                </a:ext>
              </a:extLst>
            </p:cNvPr>
            <p:cNvSpPr>
              <a:spLocks noChangeArrowheads="1"/>
            </p:cNvSpPr>
            <p:nvPr/>
          </p:nvSpPr>
          <p:spPr bwMode="auto">
            <a:xfrm>
              <a:off x="7422711" y="8801101"/>
              <a:ext cx="101944" cy="80319"/>
            </a:xfrm>
            <a:custGeom>
              <a:avLst/>
              <a:gdLst>
                <a:gd name="T0" fmla="*/ 0 w 145"/>
                <a:gd name="T1" fmla="*/ 24 h 114"/>
                <a:gd name="T2" fmla="*/ 0 w 145"/>
                <a:gd name="T3" fmla="*/ 24 h 114"/>
                <a:gd name="T4" fmla="*/ 3 w 145"/>
                <a:gd name="T5" fmla="*/ 13 h 114"/>
                <a:gd name="T6" fmla="*/ 3 w 145"/>
                <a:gd name="T7" fmla="*/ 13 h 114"/>
                <a:gd name="T8" fmla="*/ 33 w 145"/>
                <a:gd name="T9" fmla="*/ 7 h 114"/>
                <a:gd name="T10" fmla="*/ 132 w 145"/>
                <a:gd name="T11" fmla="*/ 71 h 114"/>
                <a:gd name="T12" fmla="*/ 132 w 145"/>
                <a:gd name="T13" fmla="*/ 71 h 114"/>
                <a:gd name="T14" fmla="*/ 138 w 145"/>
                <a:gd name="T15" fmla="*/ 100 h 114"/>
                <a:gd name="T16" fmla="*/ 138 w 145"/>
                <a:gd name="T17" fmla="*/ 100 h 114"/>
                <a:gd name="T18" fmla="*/ 108 w 145"/>
                <a:gd name="T19" fmla="*/ 107 h 114"/>
                <a:gd name="T20" fmla="*/ 10 w 145"/>
                <a:gd name="T21" fmla="*/ 43 h 114"/>
                <a:gd name="T22" fmla="*/ 10 w 145"/>
                <a:gd name="T23" fmla="*/ 43 h 114"/>
                <a:gd name="T24" fmla="*/ 0 w 145"/>
                <a:gd name="T25" fmla="*/ 2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4">
                  <a:moveTo>
                    <a:pt x="0" y="24"/>
                  </a:moveTo>
                  <a:lnTo>
                    <a:pt x="0" y="24"/>
                  </a:lnTo>
                  <a:cubicBezTo>
                    <a:pt x="0" y="21"/>
                    <a:pt x="1" y="17"/>
                    <a:pt x="3" y="13"/>
                  </a:cubicBezTo>
                  <a:lnTo>
                    <a:pt x="3" y="13"/>
                  </a:lnTo>
                  <a:cubicBezTo>
                    <a:pt x="10" y="3"/>
                    <a:pt x="23" y="0"/>
                    <a:pt x="33" y="7"/>
                  </a:cubicBezTo>
                  <a:lnTo>
                    <a:pt x="132" y="71"/>
                  </a:lnTo>
                  <a:lnTo>
                    <a:pt x="132" y="71"/>
                  </a:lnTo>
                  <a:cubicBezTo>
                    <a:pt x="141" y="77"/>
                    <a:pt x="144" y="91"/>
                    <a:pt x="138" y="100"/>
                  </a:cubicBezTo>
                  <a:lnTo>
                    <a:pt x="138" y="100"/>
                  </a:lnTo>
                  <a:cubicBezTo>
                    <a:pt x="131" y="110"/>
                    <a:pt x="118" y="113"/>
                    <a:pt x="108" y="107"/>
                  </a:cubicBezTo>
                  <a:lnTo>
                    <a:pt x="10" y="43"/>
                  </a:lnTo>
                  <a:lnTo>
                    <a:pt x="10" y="43"/>
                  </a:lnTo>
                  <a:cubicBezTo>
                    <a:pt x="3" y="38"/>
                    <a:pt x="0" y="32"/>
                    <a:pt x="0" y="24"/>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8" name="Freeform 84">
              <a:extLst>
                <a:ext uri="{FF2B5EF4-FFF2-40B4-BE49-F238E27FC236}">
                  <a16:creationId xmlns:a16="http://schemas.microsoft.com/office/drawing/2014/main" id="{58A2731D-9163-C148-BADF-B7F35F67019A}"/>
                </a:ext>
              </a:extLst>
            </p:cNvPr>
            <p:cNvSpPr>
              <a:spLocks noChangeArrowheads="1"/>
            </p:cNvSpPr>
            <p:nvPr/>
          </p:nvSpPr>
          <p:spPr bwMode="auto">
            <a:xfrm>
              <a:off x="7870644" y="9153269"/>
              <a:ext cx="210065" cy="105032"/>
            </a:xfrm>
            <a:custGeom>
              <a:avLst/>
              <a:gdLst>
                <a:gd name="T0" fmla="*/ 0 w 301"/>
                <a:gd name="T1" fmla="*/ 25 h 149"/>
                <a:gd name="T2" fmla="*/ 0 w 301"/>
                <a:gd name="T3" fmla="*/ 25 h 149"/>
                <a:gd name="T4" fmla="*/ 2 w 301"/>
                <a:gd name="T5" fmla="*/ 17 h 149"/>
                <a:gd name="T6" fmla="*/ 2 w 301"/>
                <a:gd name="T7" fmla="*/ 17 h 149"/>
                <a:gd name="T8" fmla="*/ 29 w 301"/>
                <a:gd name="T9" fmla="*/ 5 h 149"/>
                <a:gd name="T10" fmla="*/ 285 w 301"/>
                <a:gd name="T11" fmla="*/ 105 h 149"/>
                <a:gd name="T12" fmla="*/ 285 w 301"/>
                <a:gd name="T13" fmla="*/ 105 h 149"/>
                <a:gd name="T14" fmla="*/ 296 w 301"/>
                <a:gd name="T15" fmla="*/ 132 h 149"/>
                <a:gd name="T16" fmla="*/ 296 w 301"/>
                <a:gd name="T17" fmla="*/ 132 h 149"/>
                <a:gd name="T18" fmla="*/ 269 w 301"/>
                <a:gd name="T19" fmla="*/ 144 h 149"/>
                <a:gd name="T20" fmla="*/ 13 w 301"/>
                <a:gd name="T21" fmla="*/ 45 h 149"/>
                <a:gd name="T22" fmla="*/ 13 w 301"/>
                <a:gd name="T23" fmla="*/ 45 h 149"/>
                <a:gd name="T24" fmla="*/ 0 w 301"/>
                <a:gd name="T25" fmla="*/ 2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49">
                  <a:moveTo>
                    <a:pt x="0" y="25"/>
                  </a:moveTo>
                  <a:lnTo>
                    <a:pt x="0" y="25"/>
                  </a:lnTo>
                  <a:cubicBezTo>
                    <a:pt x="0" y="22"/>
                    <a:pt x="0" y="19"/>
                    <a:pt x="2" y="17"/>
                  </a:cubicBezTo>
                  <a:lnTo>
                    <a:pt x="2" y="17"/>
                  </a:lnTo>
                  <a:cubicBezTo>
                    <a:pt x="6" y="6"/>
                    <a:pt x="18" y="0"/>
                    <a:pt x="29" y="5"/>
                  </a:cubicBezTo>
                  <a:lnTo>
                    <a:pt x="285" y="105"/>
                  </a:lnTo>
                  <a:lnTo>
                    <a:pt x="285" y="105"/>
                  </a:lnTo>
                  <a:cubicBezTo>
                    <a:pt x="295" y="109"/>
                    <a:pt x="300" y="121"/>
                    <a:pt x="296" y="132"/>
                  </a:cubicBezTo>
                  <a:lnTo>
                    <a:pt x="296" y="132"/>
                  </a:lnTo>
                  <a:cubicBezTo>
                    <a:pt x="292" y="143"/>
                    <a:pt x="280" y="148"/>
                    <a:pt x="269" y="144"/>
                  </a:cubicBezTo>
                  <a:lnTo>
                    <a:pt x="13" y="45"/>
                  </a:lnTo>
                  <a:lnTo>
                    <a:pt x="13" y="45"/>
                  </a:lnTo>
                  <a:cubicBezTo>
                    <a:pt x="5" y="41"/>
                    <a:pt x="0" y="33"/>
                    <a:pt x="0" y="25"/>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69" name="Freeform 85">
              <a:extLst>
                <a:ext uri="{FF2B5EF4-FFF2-40B4-BE49-F238E27FC236}">
                  <a16:creationId xmlns:a16="http://schemas.microsoft.com/office/drawing/2014/main" id="{A4D8427F-EF07-0248-A271-49F34512D22C}"/>
                </a:ext>
              </a:extLst>
            </p:cNvPr>
            <p:cNvSpPr>
              <a:spLocks noChangeArrowheads="1"/>
            </p:cNvSpPr>
            <p:nvPr/>
          </p:nvSpPr>
          <p:spPr bwMode="auto">
            <a:xfrm>
              <a:off x="7713095" y="9171804"/>
              <a:ext cx="30892" cy="86497"/>
            </a:xfrm>
            <a:custGeom>
              <a:avLst/>
              <a:gdLst>
                <a:gd name="T0" fmla="*/ 0 w 43"/>
                <a:gd name="T1" fmla="*/ 100 h 123"/>
                <a:gd name="T2" fmla="*/ 0 w 43"/>
                <a:gd name="T3" fmla="*/ 21 h 123"/>
                <a:gd name="T4" fmla="*/ 0 w 43"/>
                <a:gd name="T5" fmla="*/ 21 h 123"/>
                <a:gd name="T6" fmla="*/ 21 w 43"/>
                <a:gd name="T7" fmla="*/ 0 h 123"/>
                <a:gd name="T8" fmla="*/ 21 w 43"/>
                <a:gd name="T9" fmla="*/ 0 h 123"/>
                <a:gd name="T10" fmla="*/ 42 w 43"/>
                <a:gd name="T11" fmla="*/ 21 h 123"/>
                <a:gd name="T12" fmla="*/ 42 w 43"/>
                <a:gd name="T13" fmla="*/ 100 h 123"/>
                <a:gd name="T14" fmla="*/ 42 w 43"/>
                <a:gd name="T15" fmla="*/ 100 h 123"/>
                <a:gd name="T16" fmla="*/ 21 w 43"/>
                <a:gd name="T17" fmla="*/ 122 h 123"/>
                <a:gd name="T18" fmla="*/ 21 w 43"/>
                <a:gd name="T19" fmla="*/ 122 h 123"/>
                <a:gd name="T20" fmla="*/ 0 w 43"/>
                <a:gd name="T21"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123">
                  <a:moveTo>
                    <a:pt x="0" y="100"/>
                  </a:moveTo>
                  <a:lnTo>
                    <a:pt x="0" y="21"/>
                  </a:lnTo>
                  <a:lnTo>
                    <a:pt x="0" y="21"/>
                  </a:lnTo>
                  <a:cubicBezTo>
                    <a:pt x="0" y="9"/>
                    <a:pt x="9" y="0"/>
                    <a:pt x="21" y="0"/>
                  </a:cubicBezTo>
                  <a:lnTo>
                    <a:pt x="21" y="0"/>
                  </a:lnTo>
                  <a:cubicBezTo>
                    <a:pt x="33" y="0"/>
                    <a:pt x="42" y="9"/>
                    <a:pt x="42" y="21"/>
                  </a:cubicBezTo>
                  <a:lnTo>
                    <a:pt x="42" y="100"/>
                  </a:lnTo>
                  <a:lnTo>
                    <a:pt x="42" y="100"/>
                  </a:lnTo>
                  <a:cubicBezTo>
                    <a:pt x="42" y="112"/>
                    <a:pt x="33" y="122"/>
                    <a:pt x="21" y="122"/>
                  </a:cubicBezTo>
                  <a:lnTo>
                    <a:pt x="21" y="122"/>
                  </a:lnTo>
                  <a:cubicBezTo>
                    <a:pt x="9" y="122"/>
                    <a:pt x="0" y="112"/>
                    <a:pt x="0" y="100"/>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0" name="Freeform 86">
              <a:extLst>
                <a:ext uri="{FF2B5EF4-FFF2-40B4-BE49-F238E27FC236}">
                  <a16:creationId xmlns:a16="http://schemas.microsoft.com/office/drawing/2014/main" id="{DBBAFB7E-2170-DB45-A032-4CD2C3B80C93}"/>
                </a:ext>
              </a:extLst>
            </p:cNvPr>
            <p:cNvSpPr>
              <a:spLocks noChangeArrowheads="1"/>
            </p:cNvSpPr>
            <p:nvPr/>
          </p:nvSpPr>
          <p:spPr bwMode="auto">
            <a:xfrm>
              <a:off x="7422711" y="9168714"/>
              <a:ext cx="101944" cy="80319"/>
            </a:xfrm>
            <a:custGeom>
              <a:avLst/>
              <a:gdLst>
                <a:gd name="T0" fmla="*/ 0 w 145"/>
                <a:gd name="T1" fmla="*/ 88 h 113"/>
                <a:gd name="T2" fmla="*/ 0 w 145"/>
                <a:gd name="T3" fmla="*/ 88 h 113"/>
                <a:gd name="T4" fmla="*/ 10 w 145"/>
                <a:gd name="T5" fmla="*/ 70 h 113"/>
                <a:gd name="T6" fmla="*/ 108 w 145"/>
                <a:gd name="T7" fmla="*/ 6 h 113"/>
                <a:gd name="T8" fmla="*/ 108 w 145"/>
                <a:gd name="T9" fmla="*/ 6 h 113"/>
                <a:gd name="T10" fmla="*/ 138 w 145"/>
                <a:gd name="T11" fmla="*/ 12 h 113"/>
                <a:gd name="T12" fmla="*/ 138 w 145"/>
                <a:gd name="T13" fmla="*/ 12 h 113"/>
                <a:gd name="T14" fmla="*/ 132 w 145"/>
                <a:gd name="T15" fmla="*/ 42 h 113"/>
                <a:gd name="T16" fmla="*/ 33 w 145"/>
                <a:gd name="T17" fmla="*/ 106 h 113"/>
                <a:gd name="T18" fmla="*/ 33 w 145"/>
                <a:gd name="T19" fmla="*/ 106 h 113"/>
                <a:gd name="T20" fmla="*/ 3 w 145"/>
                <a:gd name="T21" fmla="*/ 100 h 113"/>
                <a:gd name="T22" fmla="*/ 3 w 145"/>
                <a:gd name="T23" fmla="*/ 100 h 113"/>
                <a:gd name="T24" fmla="*/ 0 w 145"/>
                <a:gd name="T25" fmla="*/ 88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5" h="113">
                  <a:moveTo>
                    <a:pt x="0" y="88"/>
                  </a:moveTo>
                  <a:lnTo>
                    <a:pt x="0" y="88"/>
                  </a:lnTo>
                  <a:cubicBezTo>
                    <a:pt x="0" y="81"/>
                    <a:pt x="3" y="75"/>
                    <a:pt x="10" y="70"/>
                  </a:cubicBezTo>
                  <a:lnTo>
                    <a:pt x="108" y="6"/>
                  </a:lnTo>
                  <a:lnTo>
                    <a:pt x="108" y="6"/>
                  </a:lnTo>
                  <a:cubicBezTo>
                    <a:pt x="118" y="0"/>
                    <a:pt x="131" y="2"/>
                    <a:pt x="138" y="12"/>
                  </a:cubicBezTo>
                  <a:lnTo>
                    <a:pt x="138" y="12"/>
                  </a:lnTo>
                  <a:cubicBezTo>
                    <a:pt x="144" y="22"/>
                    <a:pt x="141" y="35"/>
                    <a:pt x="132" y="42"/>
                  </a:cubicBezTo>
                  <a:lnTo>
                    <a:pt x="33" y="106"/>
                  </a:lnTo>
                  <a:lnTo>
                    <a:pt x="33" y="106"/>
                  </a:lnTo>
                  <a:cubicBezTo>
                    <a:pt x="23" y="112"/>
                    <a:pt x="10" y="109"/>
                    <a:pt x="3" y="100"/>
                  </a:cubicBezTo>
                  <a:lnTo>
                    <a:pt x="3" y="100"/>
                  </a:lnTo>
                  <a:cubicBezTo>
                    <a:pt x="1" y="96"/>
                    <a:pt x="0" y="92"/>
                    <a:pt x="0" y="88"/>
                  </a:cubicBezTo>
                </a:path>
              </a:pathLst>
            </a:custGeom>
            <a:solidFill>
              <a:schemeClr val="accent2"/>
            </a:solidFill>
            <a:ln>
              <a:noFill/>
            </a:ln>
            <a:effectLst/>
          </p:spPr>
          <p:txBody>
            <a:bodyPr wrap="none" anchor="ctr"/>
            <a:lstStyle/>
            <a:p>
              <a:endParaRPr lang="en-US" sz="6532" dirty="0">
                <a:latin typeface="Fira Sans Light" panose="020B0403050000020004" pitchFamily="34" charset="0"/>
              </a:endParaRPr>
            </a:p>
          </p:txBody>
        </p:sp>
        <p:sp>
          <p:nvSpPr>
            <p:cNvPr id="271" name="Freeform 87">
              <a:extLst>
                <a:ext uri="{FF2B5EF4-FFF2-40B4-BE49-F238E27FC236}">
                  <a16:creationId xmlns:a16="http://schemas.microsoft.com/office/drawing/2014/main" id="{2295625A-952D-0941-B4F7-DC2C0561BEC6}"/>
                </a:ext>
              </a:extLst>
            </p:cNvPr>
            <p:cNvSpPr>
              <a:spLocks noChangeArrowheads="1"/>
            </p:cNvSpPr>
            <p:nvPr/>
          </p:nvSpPr>
          <p:spPr bwMode="auto">
            <a:xfrm>
              <a:off x="7336214" y="8791832"/>
              <a:ext cx="37070" cy="123568"/>
            </a:xfrm>
            <a:custGeom>
              <a:avLst/>
              <a:gdLst>
                <a:gd name="T0" fmla="*/ 0 w 54"/>
                <a:gd name="T1" fmla="*/ 149 h 176"/>
                <a:gd name="T2" fmla="*/ 0 w 54"/>
                <a:gd name="T3" fmla="*/ 27 h 176"/>
                <a:gd name="T4" fmla="*/ 0 w 54"/>
                <a:gd name="T5" fmla="*/ 27 h 176"/>
                <a:gd name="T6" fmla="*/ 27 w 54"/>
                <a:gd name="T7" fmla="*/ 0 h 176"/>
                <a:gd name="T8" fmla="*/ 27 w 54"/>
                <a:gd name="T9" fmla="*/ 0 h 176"/>
                <a:gd name="T10" fmla="*/ 53 w 54"/>
                <a:gd name="T11" fmla="*/ 27 h 176"/>
                <a:gd name="T12" fmla="*/ 53 w 54"/>
                <a:gd name="T13" fmla="*/ 149 h 176"/>
                <a:gd name="T14" fmla="*/ 53 w 54"/>
                <a:gd name="T15" fmla="*/ 149 h 176"/>
                <a:gd name="T16" fmla="*/ 27 w 54"/>
                <a:gd name="T17" fmla="*/ 175 h 176"/>
                <a:gd name="T18" fmla="*/ 27 w 54"/>
                <a:gd name="T19" fmla="*/ 175 h 176"/>
                <a:gd name="T20" fmla="*/ 0 w 54"/>
                <a:gd name="T21" fmla="*/ 149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6">
                  <a:moveTo>
                    <a:pt x="0" y="149"/>
                  </a:moveTo>
                  <a:lnTo>
                    <a:pt x="0" y="27"/>
                  </a:lnTo>
                  <a:lnTo>
                    <a:pt x="0" y="27"/>
                  </a:lnTo>
                  <a:cubicBezTo>
                    <a:pt x="0" y="12"/>
                    <a:pt x="12" y="0"/>
                    <a:pt x="27" y="0"/>
                  </a:cubicBezTo>
                  <a:lnTo>
                    <a:pt x="27" y="0"/>
                  </a:lnTo>
                  <a:cubicBezTo>
                    <a:pt x="41" y="0"/>
                    <a:pt x="53" y="12"/>
                    <a:pt x="53" y="27"/>
                  </a:cubicBezTo>
                  <a:lnTo>
                    <a:pt x="53" y="149"/>
                  </a:lnTo>
                  <a:lnTo>
                    <a:pt x="53" y="149"/>
                  </a:lnTo>
                  <a:cubicBezTo>
                    <a:pt x="53" y="164"/>
                    <a:pt x="41" y="175"/>
                    <a:pt x="27" y="175"/>
                  </a:cubicBezTo>
                  <a:lnTo>
                    <a:pt x="27" y="175"/>
                  </a:lnTo>
                  <a:cubicBezTo>
                    <a:pt x="12" y="175"/>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sp>
          <p:nvSpPr>
            <p:cNvPr id="272" name="Freeform 88">
              <a:extLst>
                <a:ext uri="{FF2B5EF4-FFF2-40B4-BE49-F238E27FC236}">
                  <a16:creationId xmlns:a16="http://schemas.microsoft.com/office/drawing/2014/main" id="{6F957389-D49B-A344-982B-D6212A15767E}"/>
                </a:ext>
              </a:extLst>
            </p:cNvPr>
            <p:cNvSpPr>
              <a:spLocks noChangeArrowheads="1"/>
            </p:cNvSpPr>
            <p:nvPr/>
          </p:nvSpPr>
          <p:spPr bwMode="auto">
            <a:xfrm>
              <a:off x="7336214" y="9122377"/>
              <a:ext cx="37070" cy="123568"/>
            </a:xfrm>
            <a:custGeom>
              <a:avLst/>
              <a:gdLst>
                <a:gd name="T0" fmla="*/ 0 w 54"/>
                <a:gd name="T1" fmla="*/ 149 h 177"/>
                <a:gd name="T2" fmla="*/ 0 w 54"/>
                <a:gd name="T3" fmla="*/ 26 h 177"/>
                <a:gd name="T4" fmla="*/ 0 w 54"/>
                <a:gd name="T5" fmla="*/ 26 h 177"/>
                <a:gd name="T6" fmla="*/ 27 w 54"/>
                <a:gd name="T7" fmla="*/ 0 h 177"/>
                <a:gd name="T8" fmla="*/ 27 w 54"/>
                <a:gd name="T9" fmla="*/ 0 h 177"/>
                <a:gd name="T10" fmla="*/ 53 w 54"/>
                <a:gd name="T11" fmla="*/ 26 h 177"/>
                <a:gd name="T12" fmla="*/ 53 w 54"/>
                <a:gd name="T13" fmla="*/ 149 h 177"/>
                <a:gd name="T14" fmla="*/ 53 w 54"/>
                <a:gd name="T15" fmla="*/ 149 h 177"/>
                <a:gd name="T16" fmla="*/ 27 w 54"/>
                <a:gd name="T17" fmla="*/ 176 h 177"/>
                <a:gd name="T18" fmla="*/ 27 w 54"/>
                <a:gd name="T19" fmla="*/ 176 h 177"/>
                <a:gd name="T20" fmla="*/ 0 w 54"/>
                <a:gd name="T21" fmla="*/ 149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4" h="177">
                  <a:moveTo>
                    <a:pt x="0" y="149"/>
                  </a:moveTo>
                  <a:lnTo>
                    <a:pt x="0" y="26"/>
                  </a:lnTo>
                  <a:lnTo>
                    <a:pt x="0" y="26"/>
                  </a:lnTo>
                  <a:cubicBezTo>
                    <a:pt x="0" y="12"/>
                    <a:pt x="12" y="0"/>
                    <a:pt x="27" y="0"/>
                  </a:cubicBezTo>
                  <a:lnTo>
                    <a:pt x="27" y="0"/>
                  </a:lnTo>
                  <a:cubicBezTo>
                    <a:pt x="41" y="0"/>
                    <a:pt x="53" y="12"/>
                    <a:pt x="53" y="26"/>
                  </a:cubicBezTo>
                  <a:lnTo>
                    <a:pt x="53" y="149"/>
                  </a:lnTo>
                  <a:lnTo>
                    <a:pt x="53" y="149"/>
                  </a:lnTo>
                  <a:cubicBezTo>
                    <a:pt x="53" y="164"/>
                    <a:pt x="41" y="176"/>
                    <a:pt x="27" y="176"/>
                  </a:cubicBezTo>
                  <a:lnTo>
                    <a:pt x="27" y="176"/>
                  </a:lnTo>
                  <a:cubicBezTo>
                    <a:pt x="12" y="176"/>
                    <a:pt x="0" y="164"/>
                    <a:pt x="0" y="149"/>
                  </a:cubicBezTo>
                </a:path>
              </a:pathLst>
            </a:custGeom>
            <a:solidFill>
              <a:srgbClr val="FFC000"/>
            </a:solidFill>
            <a:ln>
              <a:noFill/>
            </a:ln>
            <a:effectLst/>
          </p:spPr>
          <p:txBody>
            <a:bodyPr wrap="none" anchor="ctr"/>
            <a:lstStyle/>
            <a:p>
              <a:endParaRPr lang="en-US" sz="6532" dirty="0">
                <a:latin typeface="Fira Sans Light" panose="020B0403050000020004" pitchFamily="34" charset="0"/>
              </a:endParaRPr>
            </a:p>
          </p:txBody>
        </p:sp>
      </p:grpSp>
      <p:grpSp>
        <p:nvGrpSpPr>
          <p:cNvPr id="23" name="Group 22">
            <a:extLst>
              <a:ext uri="{FF2B5EF4-FFF2-40B4-BE49-F238E27FC236}">
                <a16:creationId xmlns:a16="http://schemas.microsoft.com/office/drawing/2014/main" id="{C956A66C-1FB0-B440-BF62-8D2D8C0FA6A4}"/>
              </a:ext>
            </a:extLst>
          </p:cNvPr>
          <p:cNvGrpSpPr/>
          <p:nvPr/>
        </p:nvGrpSpPr>
        <p:grpSpPr>
          <a:xfrm>
            <a:off x="22356063" y="45760"/>
            <a:ext cx="1700213" cy="1700213"/>
            <a:chOff x="3526751" y="3930679"/>
            <a:chExt cx="1700213" cy="1700213"/>
          </a:xfrm>
        </p:grpSpPr>
        <p:sp>
          <p:nvSpPr>
            <p:cNvPr id="301" name="Oval 300">
              <a:extLst>
                <a:ext uri="{FF2B5EF4-FFF2-40B4-BE49-F238E27FC236}">
                  <a16:creationId xmlns:a16="http://schemas.microsoft.com/office/drawing/2014/main" id="{2AB777DB-2090-9C49-8D78-8FFAE5639BE6}"/>
                </a:ext>
              </a:extLst>
            </p:cNvPr>
            <p:cNvSpPr/>
            <p:nvPr/>
          </p:nvSpPr>
          <p:spPr>
            <a:xfrm>
              <a:off x="3526751" y="3930679"/>
              <a:ext cx="1700213" cy="170021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sp>
          <p:nvSpPr>
            <p:cNvPr id="302" name="Oval 301">
              <a:extLst>
                <a:ext uri="{FF2B5EF4-FFF2-40B4-BE49-F238E27FC236}">
                  <a16:creationId xmlns:a16="http://schemas.microsoft.com/office/drawing/2014/main" id="{D8AED2CC-D899-ED4D-A425-EAFE4978C151}"/>
                </a:ext>
              </a:extLst>
            </p:cNvPr>
            <p:cNvSpPr/>
            <p:nvPr/>
          </p:nvSpPr>
          <p:spPr>
            <a:xfrm>
              <a:off x="3695106" y="4098407"/>
              <a:ext cx="1363502" cy="13635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Fira Sans Light" panose="020B0403050000020004" pitchFamily="34" charset="0"/>
              </a:endParaRPr>
            </a:p>
          </p:txBody>
        </p:sp>
      </p:grpSp>
      <p:sp>
        <p:nvSpPr>
          <p:cNvPr id="303" name="TextBox 302">
            <a:extLst>
              <a:ext uri="{FF2B5EF4-FFF2-40B4-BE49-F238E27FC236}">
                <a16:creationId xmlns:a16="http://schemas.microsoft.com/office/drawing/2014/main" id="{40657CEA-FBE3-EC41-978C-98EE79BD4FDE}"/>
              </a:ext>
            </a:extLst>
          </p:cNvPr>
          <p:cNvSpPr txBox="1"/>
          <p:nvPr/>
        </p:nvSpPr>
        <p:spPr>
          <a:xfrm>
            <a:off x="22273665" y="357279"/>
            <a:ext cx="1782611" cy="1015663"/>
          </a:xfrm>
          <a:prstGeom prst="rect">
            <a:avLst/>
          </a:prstGeom>
          <a:noFill/>
        </p:spPr>
        <p:txBody>
          <a:bodyPr wrap="square" rtlCol="0">
            <a:spAutoFit/>
          </a:bodyPr>
          <a:lstStyle/>
          <a:p>
            <a:pPr algn="ctr"/>
            <a:r>
              <a:rPr lang="en-US" sz="6000" b="1" dirty="0" smtClean="0">
                <a:solidFill>
                  <a:schemeClr val="accent4"/>
                </a:solidFill>
                <a:latin typeface="Fira Sans" panose="020B0503050000020004" pitchFamily="34" charset="0"/>
              </a:rPr>
              <a:t>Y6</a:t>
            </a:r>
            <a:endParaRPr lang="en-US" sz="6000" b="1" dirty="0">
              <a:solidFill>
                <a:schemeClr val="accent4"/>
              </a:solidFill>
              <a:latin typeface="Fira Sans" panose="020B0503050000020004" pitchFamily="34" charset="0"/>
            </a:endParaRPr>
          </a:p>
        </p:txBody>
      </p:sp>
      <p:sp>
        <p:nvSpPr>
          <p:cNvPr id="112" name="Subtitle 2">
            <a:extLst>
              <a:ext uri="{FF2B5EF4-FFF2-40B4-BE49-F238E27FC236}">
                <a16:creationId xmlns:a16="http://schemas.microsoft.com/office/drawing/2014/main" id="{4EC94491-6539-F941-898A-4BB887977E4E}"/>
              </a:ext>
            </a:extLst>
          </p:cNvPr>
          <p:cNvSpPr txBox="1">
            <a:spLocks/>
          </p:cNvSpPr>
          <p:nvPr/>
        </p:nvSpPr>
        <p:spPr>
          <a:xfrm>
            <a:off x="7703613" y="8882560"/>
            <a:ext cx="16857500" cy="485472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Invisible lines of latitude run horizontally around the Earth and show the northerly or southerly position of a geographical area. Invisible lines on longitude run vertically from the North to the South pole and show the westerly or easterly position of a geographical area.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Data helps us to understand patterns and trends but sometimes there can be variations due to numerous factors (human error, incorrect equipment)</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A geographical area can be understood by using grid references and lines of latitude and longitude to identify position, contour lines to identify height above sea level and map symbols to identify physical and human features </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Climate and extreme weather can affect the size and nature of settlements, shelters and buildings, diet, lifestyle, jobs, clothing and more</a:t>
            </a: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Representing, analyzing, concluding, communicating, reflecting and responding are helpful strategies to answer geographical questions  </a:t>
            </a: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13" name="Subtitle 2">
            <a:extLst>
              <a:ext uri="{FF2B5EF4-FFF2-40B4-BE49-F238E27FC236}">
                <a16:creationId xmlns:a16="http://schemas.microsoft.com/office/drawing/2014/main" id="{4EC94491-6539-F941-898A-4BB887977E4E}"/>
              </a:ext>
            </a:extLst>
          </p:cNvPr>
          <p:cNvSpPr txBox="1">
            <a:spLocks/>
          </p:cNvSpPr>
          <p:nvPr/>
        </p:nvSpPr>
        <p:spPr>
          <a:xfrm>
            <a:off x="-46737" y="51959"/>
            <a:ext cx="10314687" cy="4614663"/>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Frozen kingdoms</a:t>
            </a:r>
          </a:p>
          <a:p>
            <a:pPr marL="457200" indent="-457200" algn="l">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The Northern Hemisphere is the part of the Earth that is north of the equator, and the Southern is to the south of it. Prime Meridian is the imaginary line from North to South pole that passes through Greenwich in England and marks 0 degree longitude, from which all other longitudes are measured </a:t>
            </a: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Climate is the long-term pattern of weather conditions found in a place. They can be compared by looking at factors including maximum and minimum levels of precipitation and average monthly temperatures </a:t>
            </a:r>
          </a:p>
          <a:p>
            <a:pPr marL="457200" indent="-457200" algn="l">
              <a:lnSpc>
                <a:spcPts val="3600"/>
              </a:lnSpc>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115" name="Subtitle 2">
            <a:extLst>
              <a:ext uri="{FF2B5EF4-FFF2-40B4-BE49-F238E27FC236}">
                <a16:creationId xmlns:a16="http://schemas.microsoft.com/office/drawing/2014/main" id="{4EC94491-6539-F941-898A-4BB887977E4E}"/>
              </a:ext>
            </a:extLst>
          </p:cNvPr>
          <p:cNvSpPr txBox="1">
            <a:spLocks/>
          </p:cNvSpPr>
          <p:nvPr/>
        </p:nvSpPr>
        <p:spPr>
          <a:xfrm>
            <a:off x="10267950" y="138102"/>
            <a:ext cx="2630589" cy="738465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600"/>
              </a:lnSpc>
            </a:pPr>
            <a:r>
              <a:rPr lang="en-US" sz="2800" b="1" dirty="0" err="1" smtClean="0">
                <a:latin typeface="Fira Sans" panose="020B0503050000020004" pitchFamily="34" charset="0"/>
                <a:ea typeface="League Spartan" charset="0"/>
                <a:cs typeface="Poppins" pitchFamily="2" charset="77"/>
              </a:rPr>
              <a:t>Maafa</a:t>
            </a:r>
            <a:endParaRPr lang="en-US" sz="2800" b="1" dirty="0">
              <a:latin typeface="Fira Sans" panose="020B0503050000020004" pitchFamily="34" charset="0"/>
              <a:ea typeface="League Spartan" charset="0"/>
              <a:cs typeface="Poppins" pitchFamily="2" charset="77"/>
            </a:endParaRPr>
          </a:p>
          <a:p>
            <a:pPr marL="457200" indent="-457200" algn="r">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The distribution of and access to natural resources, cultural influences and economic activity are significant factors in community life in a settlement</a:t>
            </a:r>
          </a:p>
          <a:p>
            <a:pPr marL="457200" indent="-457200" algn="r">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r">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2" name="Rectangle 1"/>
          <p:cNvSpPr/>
          <p:nvPr/>
        </p:nvSpPr>
        <p:spPr>
          <a:xfrm>
            <a:off x="15408456" y="175879"/>
            <a:ext cx="8479464" cy="9325630"/>
          </a:xfrm>
          <a:prstGeom prst="rect">
            <a:avLst/>
          </a:prstGeom>
        </p:spPr>
        <p:txBody>
          <a:bodyPr wrap="square">
            <a:spAutoFit/>
          </a:bodyPr>
          <a:lstStyle/>
          <a:p>
            <a:pPr>
              <a:lnSpc>
                <a:spcPts val="3600"/>
              </a:lnSpc>
            </a:pPr>
            <a:r>
              <a:rPr lang="en-US" sz="2400" b="1" dirty="0" smtClean="0">
                <a:latin typeface="Fira Sans" panose="020B0503050000020004" pitchFamily="34" charset="0"/>
                <a:ea typeface="League Spartan" charset="0"/>
                <a:cs typeface="Poppins" pitchFamily="2" charset="77"/>
              </a:rPr>
              <a:t>Our changing world </a:t>
            </a:r>
            <a:endParaRPr lang="en-US" sz="2400" b="1" dirty="0">
              <a:latin typeface="Fira Sans" panose="020B0503050000020004" pitchFamily="34" charset="0"/>
              <a:ea typeface="League Spartan" charset="0"/>
              <a:cs typeface="Poppins" pitchFamily="2" charset="77"/>
            </a:endParaRP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North America, Europe and East Asia are the main industrial regions of the world due to a range of factors</a:t>
            </a:r>
            <a:r>
              <a:rPr lang="en-US" sz="2600" dirty="0">
                <a:latin typeface="Fira Sans Light" panose="020B0403050000020004" pitchFamily="34" charset="0"/>
                <a:ea typeface="Open Sans Light" panose="020B0306030504020204" pitchFamily="34" charset="0"/>
                <a:cs typeface="Open Sans Light" panose="020B0306030504020204" pitchFamily="34" charset="0"/>
              </a:rPr>
              <a:t> </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(access to materials, fresh water </a:t>
            </a:r>
            <a:r>
              <a:rPr lang="en-US" sz="2600" dirty="0" err="1" smtClean="0">
                <a:latin typeface="Fira Sans Light" panose="020B0403050000020004" pitchFamily="34" charset="0"/>
                <a:ea typeface="Open Sans Light" panose="020B0306030504020204" pitchFamily="34" charset="0"/>
                <a:cs typeface="Open Sans Light" panose="020B0306030504020204" pitchFamily="34" charset="0"/>
              </a:rPr>
              <a:t>etc</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A geographical pattern is the arrangement of objects on the Earth’s surface in relation to one another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Climate </a:t>
            </a:r>
            <a:r>
              <a:rPr lang="en-US" sz="2600" dirty="0">
                <a:latin typeface="Fira Sans Light" panose="020B0403050000020004" pitchFamily="34" charset="0"/>
                <a:ea typeface="Open Sans Light" panose="020B0306030504020204" pitchFamily="34" charset="0"/>
                <a:cs typeface="Open Sans Light" panose="020B0306030504020204" pitchFamily="34" charset="0"/>
              </a:rPr>
              <a:t>change is the long-term change in expected patterns of weather that contributes to the melting of polar ice caps, rising sea levels and extreme weather. It is caused by global warming. Human activity, such as burning fossil fuels, deforestation and overpopulation all contribute to global warming </a:t>
            </a:r>
          </a:p>
          <a:p>
            <a:pPr marL="457200" indent="-457200">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Physical processes that can affect a landscape include erosion by wind, water or ice; the deposition of stone and silt by water and ice, land movement, such as landslides and tectonic activity, such as earthquakes or volcanic </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eruptions</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Natural </a:t>
            </a:r>
            <a:r>
              <a:rPr lang="en-US" sz="2600" dirty="0">
                <a:latin typeface="Fira Sans Light" panose="020B0403050000020004" pitchFamily="34" charset="0"/>
                <a:ea typeface="Open Sans Light" panose="020B0306030504020204" pitchFamily="34" charset="0"/>
                <a:cs typeface="Open Sans Light" panose="020B0306030504020204" pitchFamily="34" charset="0"/>
              </a:rPr>
              <a:t>resource management (NRM) manages natural resources, including water, land, soil, plants and animals. It recognizes that people rely on healthy landscapes to live and aims to create </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sustainable </a:t>
            </a:r>
            <a:r>
              <a:rPr lang="en-US" sz="2600" dirty="0">
                <a:latin typeface="Fira Sans Light" panose="020B0403050000020004" pitchFamily="34" charset="0"/>
                <a:ea typeface="Open Sans Light" panose="020B0306030504020204" pitchFamily="34" charset="0"/>
                <a:cs typeface="Open Sans Light" panose="020B0306030504020204" pitchFamily="34" charset="0"/>
              </a:rPr>
              <a:t>ways of using land now and in the future. </a:t>
            </a: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Satellite </a:t>
            </a:r>
            <a:r>
              <a:rPr lang="en-US" sz="2600" dirty="0">
                <a:latin typeface="Fira Sans Light" panose="020B0403050000020004" pitchFamily="34" charset="0"/>
                <a:ea typeface="Open Sans Light" panose="020B0306030504020204" pitchFamily="34" charset="0"/>
                <a:cs typeface="Open Sans Light" panose="020B0306030504020204" pitchFamily="34" charset="0"/>
              </a:rPr>
              <a:t>images are photographs of Earth taken by satellite images</a:t>
            </a:r>
          </a:p>
          <a:p>
            <a:pPr marL="457200" indent="-457200">
              <a:lnSpc>
                <a:spcPts val="3600"/>
              </a:lnSpc>
              <a:buFont typeface="Arial" panose="020B0604020202020204" pitchFamily="34" charset="0"/>
              <a:buChar char="•"/>
            </a:pPr>
            <a:endParaRPr lang="en-US" sz="2600" dirty="0" smtClean="0">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3" name="Rectangle 2"/>
          <p:cNvSpPr/>
          <p:nvPr/>
        </p:nvSpPr>
        <p:spPr>
          <a:xfrm>
            <a:off x="-2202" y="3919095"/>
            <a:ext cx="4937662" cy="7017306"/>
          </a:xfrm>
          <a:prstGeom prst="rect">
            <a:avLst/>
          </a:prstGeom>
        </p:spPr>
        <p:txBody>
          <a:bodyPr wrap="square">
            <a:spAutoFit/>
          </a:bodyPr>
          <a:lstStyle/>
          <a:p>
            <a:pPr marL="457200" indent="-457200">
              <a:lnSpc>
                <a:spcPts val="3600"/>
              </a:lnSpc>
              <a:buFont typeface="Arial" panose="020B0604020202020204" pitchFamily="34" charset="0"/>
              <a:buChar char="•"/>
            </a:pPr>
            <a:r>
              <a:rPr lang="en-US" sz="2600" dirty="0">
                <a:latin typeface="Fira Sans Light" panose="020B0403050000020004" pitchFamily="34" charset="0"/>
                <a:ea typeface="Open Sans Light" panose="020B0306030504020204" pitchFamily="34" charset="0"/>
                <a:cs typeface="Open Sans Light" panose="020B0306030504020204" pitchFamily="34" charset="0"/>
              </a:rPr>
              <a:t>T</a:t>
            </a: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he polar oceans are significantly colder than the other world oceans. This influences the presence of sea ice, glaciers and icebergs</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The Arctic is a sea of ice surrounded by land and located at the highest latitudes of the Northern hemisphere. It extends over the countries that border the Artic Ocean. Know the physical features of Arctic and Antarctic</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Tourism is an industry that involves people travelling for recreation. It has impact on many regions. </a:t>
            </a:r>
          </a:p>
          <a:p>
            <a:pPr marL="457200" indent="-457200">
              <a:lnSpc>
                <a:spcPts val="3600"/>
              </a:lnSpc>
              <a:buFont typeface="Arial" panose="020B0604020202020204" pitchFamily="34" charset="0"/>
              <a:buChar char="•"/>
            </a:pPr>
            <a:r>
              <a:rPr lang="en-US" sz="2600" dirty="0" smtClean="0">
                <a:latin typeface="Fira Sans Light" panose="020B0403050000020004" pitchFamily="34" charset="0"/>
                <a:ea typeface="Open Sans Light" panose="020B0306030504020204" pitchFamily="34" charset="0"/>
                <a:cs typeface="Open Sans Light" panose="020B0306030504020204" pitchFamily="34" charset="0"/>
              </a:rPr>
              <a:t>Know examples of natural resources </a:t>
            </a:r>
          </a:p>
          <a:p>
            <a:pPr marL="457200" indent="-457200">
              <a:lnSpc>
                <a:spcPts val="3600"/>
              </a:lnSpc>
              <a:buFont typeface="Arial" panose="020B0604020202020204" pitchFamily="34" charset="0"/>
              <a:buChar char="•"/>
            </a:pPr>
            <a:endParaRPr lang="en-US" sz="2600" dirty="0">
              <a:latin typeface="Fira Sans Light" panose="020B0403050000020004" pitchFamily="34" charset="0"/>
              <a:ea typeface="Open Sans Light" panose="020B0306030504020204" pitchFamily="34" charset="0"/>
              <a:cs typeface="Open Sans Light" panose="020B0306030504020204" pitchFamily="34" charset="0"/>
            </a:endParaRPr>
          </a:p>
        </p:txBody>
      </p:sp>
      <p:sp>
        <p:nvSpPr>
          <p:cNvPr id="94" name="Subtitle 2">
            <a:extLst>
              <a:ext uri="{FF2B5EF4-FFF2-40B4-BE49-F238E27FC236}">
                <a16:creationId xmlns:a16="http://schemas.microsoft.com/office/drawing/2014/main" id="{4EC94491-6539-F941-898A-4BB887977E4E}"/>
              </a:ext>
            </a:extLst>
          </p:cNvPr>
          <p:cNvSpPr txBox="1">
            <a:spLocks/>
          </p:cNvSpPr>
          <p:nvPr/>
        </p:nvSpPr>
        <p:spPr>
          <a:xfrm>
            <a:off x="209826" y="10439943"/>
            <a:ext cx="5107338" cy="322966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600"/>
              </a:lnSpc>
            </a:pPr>
            <a:r>
              <a:rPr lang="en-US" sz="2800" b="1" dirty="0" smtClean="0">
                <a:latin typeface="Fira Sans" panose="020B0503050000020004" pitchFamily="34" charset="0"/>
                <a:ea typeface="League Spartan" charset="0"/>
                <a:cs typeface="Poppins" pitchFamily="2" charset="77"/>
              </a:rPr>
              <a:t>Britain at war</a:t>
            </a:r>
            <a:endParaRPr lang="en-US" sz="2800" b="1" dirty="0">
              <a:latin typeface="Fira Sans" panose="020B0503050000020004" pitchFamily="34" charset="0"/>
              <a:ea typeface="League Spartan" charset="0"/>
              <a:cs typeface="Poppins" pitchFamily="2" charset="77"/>
            </a:endParaRPr>
          </a:p>
          <a:p>
            <a:pPr marL="457200" indent="-457200" algn="l">
              <a:lnSpc>
                <a:spcPts val="3600"/>
              </a:lnSpc>
              <a:buFont typeface="Arial" panose="020B0604020202020204" pitchFamily="34" charset="0"/>
              <a:buChar char="•"/>
            </a:pPr>
            <a:r>
              <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rPr>
              <a:t>Geographical interconnections are the ways in which people and things are connected </a:t>
            </a:r>
          </a:p>
          <a:p>
            <a:pPr marL="457200" indent="-457200" algn="l">
              <a:lnSpc>
                <a:spcPts val="3600"/>
              </a:lnSpc>
              <a:buFont typeface="Arial" panose="020B0604020202020204" pitchFamily="34" charset="0"/>
              <a:buChar char="•"/>
            </a:pPr>
            <a:endParaRPr lang="en-US" sz="2600"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a:p>
            <a:pPr marL="457200" indent="-457200" algn="l">
              <a:lnSpc>
                <a:spcPts val="3600"/>
              </a:lnSpc>
              <a:buFont typeface="Arial" panose="020B0604020202020204" pitchFamily="34" charset="0"/>
              <a:buChar char="•"/>
            </a:pPr>
            <a:endParaRPr lang="en-US" sz="2600" b="1" dirty="0" smtClean="0">
              <a:solidFill>
                <a:schemeClr val="tx1"/>
              </a:solidFill>
              <a:latin typeface="Fira Sans Light" panose="020B04030500000200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0635345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PTIFY - Mercury - Light">
      <a:dk1>
        <a:srgbClr val="3E3E3E"/>
      </a:dk1>
      <a:lt1>
        <a:srgbClr val="FFFFFF"/>
      </a:lt1>
      <a:dk2>
        <a:srgbClr val="1F1F1F"/>
      </a:dk2>
      <a:lt2>
        <a:srgbClr val="FFFFFF"/>
      </a:lt2>
      <a:accent1>
        <a:srgbClr val="2D3F63"/>
      </a:accent1>
      <a:accent2>
        <a:srgbClr val="179B98"/>
      </a:accent2>
      <a:accent3>
        <a:srgbClr val="713852"/>
      </a:accent3>
      <a:accent4>
        <a:srgbClr val="F57A7B"/>
      </a:accent4>
      <a:accent5>
        <a:srgbClr val="F8B2A2"/>
      </a:accent5>
      <a:accent6>
        <a:srgbClr val="606060"/>
      </a:accent6>
      <a:hlink>
        <a:srgbClr val="58ACC0"/>
      </a:hlink>
      <a:folHlink>
        <a:srgbClr val="315F69"/>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{9BB6B025-EE7B-B14D-8EC8-5D2DE61B865A}tf16401378</Template>
  <TotalTime>84359</TotalTime>
  <Words>3518</Words>
  <Application>Microsoft Office PowerPoint</Application>
  <PresentationFormat>Custom</PresentationFormat>
  <Paragraphs>210</Paragraphs>
  <Slides>7</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Fira Sans</vt:lpstr>
      <vt:lpstr>Fira Sans Light</vt:lpstr>
      <vt:lpstr>League Spartan</vt:lpstr>
      <vt:lpstr>Open Sans</vt:lpstr>
      <vt:lpstr>Open Sans Light</vt:lpstr>
      <vt:lpstr>Poppins</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Rob Wade</dc:creator>
  <cp:keywords/>
  <dc:description/>
  <cp:lastModifiedBy>Mr.Davie</cp:lastModifiedBy>
  <cp:revision>15126</cp:revision>
  <dcterms:created xsi:type="dcterms:W3CDTF">2014-11-12T21:47:38Z</dcterms:created>
  <dcterms:modified xsi:type="dcterms:W3CDTF">2022-06-15T10:38:52Z</dcterms:modified>
  <cp:category/>
</cp:coreProperties>
</file>