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20" r:id="rId2"/>
    <p:sldId id="3314" r:id="rId3"/>
    <p:sldId id="3315" r:id="rId4"/>
    <p:sldId id="3316" r:id="rId5"/>
    <p:sldId id="3317" r:id="rId6"/>
    <p:sldId id="3318" r:id="rId7"/>
    <p:sldId id="3319" r:id="rId8"/>
  </p:sldIdLst>
  <p:sldSz cx="24377650" cy="13716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  <p15:guide id="56" pos="9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50" autoAdjust="0"/>
    <p:restoredTop sz="95439" autoAdjust="0"/>
  </p:normalViewPr>
  <p:slideViewPr>
    <p:cSldViewPr snapToGrid="0" snapToObjects="1">
      <p:cViewPr varScale="1">
        <p:scale>
          <a:sx n="51" d="100"/>
          <a:sy n="51" d="100"/>
        </p:scale>
        <p:origin x="330" y="324"/>
      </p:cViewPr>
      <p:guideLst>
        <p:guide orient="horz" pos="480"/>
        <p:guide orient="horz" pos="8160"/>
        <p:guide pos="14398"/>
        <p:guide pos="95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Fira Sans Light" panose="020B040305000002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Fira Sans Light" panose="020B04030500000200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Fira Sans Light" panose="020B040305000002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Fira Sans Light" panose="020B04030500000200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3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9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24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77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24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73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93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63E8C5F1-B83D-344B-9AF9-42D755A77CDC}"/>
              </a:ext>
            </a:extLst>
          </p:cNvPr>
          <p:cNvSpPr/>
          <p:nvPr userDrawn="1"/>
        </p:nvSpPr>
        <p:spPr>
          <a:xfrm>
            <a:off x="22174494" y="12373805"/>
            <a:ext cx="817586" cy="817586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Fira Sans Light" panose="020B04030500000200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14FEE86-28D8-2B49-A496-80235725B73B}"/>
              </a:ext>
            </a:extLst>
          </p:cNvPr>
          <p:cNvSpPr/>
          <p:nvPr userDrawn="1"/>
        </p:nvSpPr>
        <p:spPr>
          <a:xfrm>
            <a:off x="22236348" y="12435659"/>
            <a:ext cx="693877" cy="6938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Fira Sans Light" panose="020B0403050000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56FEFB-1B47-144A-92EC-F20F29E731C4}"/>
              </a:ext>
            </a:extLst>
          </p:cNvPr>
          <p:cNvSpPr txBox="1"/>
          <p:nvPr userDrawn="1"/>
        </p:nvSpPr>
        <p:spPr>
          <a:xfrm>
            <a:off x="22307409" y="12551764"/>
            <a:ext cx="551754" cy="461665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/>
            <a:fld id="{260E2A6B-A809-4840-BF14-8648BC0BDF87}" type="slidenum">
              <a:rPr lang="id-ID" sz="2400" b="0" i="0" smtClean="0">
                <a:solidFill>
                  <a:schemeClr val="accent1"/>
                </a:solidFill>
                <a:latin typeface="Fira Sans" panose="020B0503050000020004" pitchFamily="34" charset="0"/>
                <a:ea typeface="Roboto" panose="02000000000000000000" pitchFamily="2" charset="0"/>
                <a:cs typeface="Open Sans" charset="0"/>
              </a:rPr>
              <a:pPr algn="ctr"/>
              <a:t>‹#›</a:t>
            </a:fld>
            <a:endParaRPr lang="id-ID" sz="2800" b="0" i="0" dirty="0">
              <a:solidFill>
                <a:schemeClr val="accent1"/>
              </a:solidFill>
              <a:latin typeface="Fira Sans" panose="020B0503050000020004" pitchFamily="34" charset="0"/>
              <a:ea typeface="Roboto" panose="02000000000000000000" pitchFamily="2" charset="0"/>
              <a:cs typeface="Open Sans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6600" b="1" i="0" kern="1200">
          <a:solidFill>
            <a:schemeClr val="tx2"/>
          </a:solidFill>
          <a:latin typeface="Fira Sans" panose="020B0503050000020004" pitchFamily="34" charset="0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4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616" y="684218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YR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BA6416-F6CC-104C-9C63-9B9CBBA8CA02}"/>
              </a:ext>
            </a:extLst>
          </p:cNvPr>
          <p:cNvSpPr txBox="1"/>
          <p:nvPr/>
        </p:nvSpPr>
        <p:spPr>
          <a:xfrm>
            <a:off x="-1049424" y="-19095"/>
            <a:ext cx="80269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Fira Sans" panose="020B0503050000020004" pitchFamily="34" charset="0"/>
              </a:rPr>
              <a:t>History skills</a:t>
            </a:r>
            <a:endParaRPr lang="en-US" sz="6000" b="1" dirty="0">
              <a:solidFill>
                <a:schemeClr val="tx2"/>
              </a:solidFill>
              <a:latin typeface="Fira Sans" panose="020B05030500000200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679ED8B-8E74-8B47-8B43-EE78C8B308C2}"/>
              </a:ext>
            </a:extLst>
          </p:cNvPr>
          <p:cNvCxnSpPr/>
          <p:nvPr/>
        </p:nvCxnSpPr>
        <p:spPr>
          <a:xfrm>
            <a:off x="283356" y="939448"/>
            <a:ext cx="5291560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8585" y="5352746"/>
            <a:ext cx="3715200" cy="231865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Starry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night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Winter Wonderland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498370" y="2838581"/>
            <a:ext cx="7604036" cy="231249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Me and my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community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Exploring Autumn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231093" y="6863444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Dangerous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dinosaurs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Puddles and Rainbows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608564" y="1779553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600" b="1" u="sng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Topics</a:t>
            </a:r>
            <a:endParaRPr lang="en-US" sz="3600" b="1" u="sng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345210" y="4271425"/>
            <a:ext cx="5663117" cy="177696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Once upon a time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Sparkle and Shine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0225" y="8838197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Sunshine and Sunflowers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Shadows and Reflections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646780" y="10679243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Big Wide World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Splash 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962109" y="791810"/>
            <a:ext cx="6671175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600" b="1" u="sng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Skills</a:t>
            </a:r>
            <a:endParaRPr lang="en-US" sz="3600" b="1" u="sng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693401" y="1888509"/>
            <a:ext cx="7604036" cy="581499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Explore and discuss similarities between aspects of their life and life in the past, using books, stories and pictures</a:t>
            </a:r>
          </a:p>
          <a:p>
            <a:pPr algn="l">
              <a:lnSpc>
                <a:spcPts val="3600"/>
              </a:lnSpc>
            </a:pPr>
            <a:endParaRPr lang="en-US" sz="28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Understand the past through settings, characters and events encountered in books read in class and storytelling</a:t>
            </a:r>
          </a:p>
          <a:p>
            <a:pPr algn="l">
              <a:lnSpc>
                <a:spcPts val="3600"/>
              </a:lnSpc>
            </a:pPr>
            <a:endParaRPr lang="en-US" sz="28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 similarities and differences between things in the past and now, drawing on their experiences and what has been read in class </a:t>
            </a:r>
          </a:p>
          <a:p>
            <a:pPr algn="l">
              <a:lnSpc>
                <a:spcPts val="3600"/>
              </a:lnSpc>
            </a:pPr>
            <a:endParaRPr lang="en-US" sz="28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Share stories and talk about events </a:t>
            </a:r>
            <a:r>
              <a:rPr lang="en-US" sz="280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 the past </a:t>
            </a:r>
            <a:endParaRPr lang="en-US" sz="28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20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226273" y="49396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85" name="TextBox 284">
            <a:extLst>
              <a:ext uri="{FF2B5EF4-FFF2-40B4-BE49-F238E27FC236}">
                <a16:creationId xmlns:a16="http://schemas.microsoft.com/office/drawing/2014/main" id="{202115F2-E615-9546-994F-06913BDC1160}"/>
              </a:ext>
            </a:extLst>
          </p:cNvPr>
          <p:cNvSpPr txBox="1"/>
          <p:nvPr/>
        </p:nvSpPr>
        <p:spPr>
          <a:xfrm>
            <a:off x="7524321" y="11098230"/>
            <a:ext cx="5890493" cy="357020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a significant historical event in British history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role of the monarch </a:t>
            </a:r>
          </a:p>
          <a:p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274642" y="4459245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6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32701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Y1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687673" y="3057431"/>
            <a:ext cx="4996597" cy="507632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Childhood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similarities and differences between the ways of life within or beyond living memory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an aspect of everyday life within or beyond living memory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820454" y="10452417"/>
            <a:ext cx="30893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Bright lights, big city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16140041" y="2025241"/>
            <a:ext cx="7351228" cy="83099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School 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changes within or beyond living memory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some key features of a significant historical event beyond living memory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Understand the term significant and explain why a significant individual is important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stories, pictures, independent writing and role play about historical events, people and periods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important events in the school’s history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Order information on a timeline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common words and phrases relating to the passing of time to communicate ideas and observations (here, now, then, yesterday, last week last year, years ago, a long time ago)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 range of historical artefacts to find out about the past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Express an opinion about a historical source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9037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Y2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022799" y="1620807"/>
            <a:ext cx="7296384" cy="577805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Movers and shakers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how an aspect of life has changed over time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Sequence significant information in chronological order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and explain the importance of a significant individual’s achievements in British history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Describe, in simple terms, the importance of local events, people and places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 historical information in a simple non-chronological report, independent writing, chart, structural model, fact file, quiz, story or biography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historical sources to begin to identify viewpoint 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7665678" y="9417182"/>
            <a:ext cx="5663117" cy="417146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Coastline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everyday lives of people in a period within or beyond living memory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what it was like to live in a different period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historical models to make judgments about significance and describe the impact of a significant historical individual 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13513" y="481681"/>
            <a:ext cx="5412193" cy="577805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Magnificent monarchs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why an event from the past is significant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hierarchy of a past society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the historical terms year,  decade and century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Examine an artefact and suggest what it is, where it is from, when and why it was made and who owned it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248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226273" y="49396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85" name="TextBox 284">
            <a:extLst>
              <a:ext uri="{FF2B5EF4-FFF2-40B4-BE49-F238E27FC236}">
                <a16:creationId xmlns:a16="http://schemas.microsoft.com/office/drawing/2014/main" id="{202115F2-E615-9546-994F-06913BDC1160}"/>
              </a:ext>
            </a:extLst>
          </p:cNvPr>
          <p:cNvSpPr txBox="1"/>
          <p:nvPr/>
        </p:nvSpPr>
        <p:spPr>
          <a:xfrm>
            <a:off x="5373949" y="10403778"/>
            <a:ext cx="7689260" cy="46474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or respond to historically valid questions about a significant historical figure and suggest or plan ways to answer them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the cause and effect of a significant historical event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deductions and draw conclusions about the reliability of a historical source or artefact 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r"/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/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/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86" name="Subtitle 2">
            <a:extLst>
              <a:ext uri="{FF2B5EF4-FFF2-40B4-BE49-F238E27FC236}">
                <a16:creationId xmlns:a16="http://schemas.microsoft.com/office/drawing/2014/main" id="{21FE07F3-9EF9-9A4A-9E3C-C6D1D8A7338A}"/>
              </a:ext>
            </a:extLst>
          </p:cNvPr>
          <p:cNvSpPr txBox="1">
            <a:spLocks/>
          </p:cNvSpPr>
          <p:nvPr/>
        </p:nvSpPr>
        <p:spPr>
          <a:xfrm>
            <a:off x="15362992" y="1106758"/>
            <a:ext cx="8510768" cy="1296156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everyday life in ancient Rome, including aspects, such as jobs, houses, buildings, food and schooling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hierarchy of different roles in past </a:t>
            </a:r>
            <a:r>
              <a:rPr lang="en-US" sz="28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civilisations</a:t>
            </a: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significance and impact of power struggles in Britain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‘</a:t>
            </a:r>
            <a:r>
              <a:rPr lang="en-US" sz="28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Romanisation</a:t>
            </a: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’ of Britain, including the impact of technology, culture and beliefs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achievements and influence of the ancient Romans on the wider world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the cause, consequence and impact of invasion and settlement in Britain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Analyse</a:t>
            </a: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 range of historical information to explain how a national or international event has impacted the locality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achievements and influence of the ancient Greeks on the wider world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Devise or respond to historically valid questions about a significant historical figure and suggest or plan ways to answer them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choices about the best way to present historical accounts and information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and discuss different viewpoints in a range of historical materials and primary and secondary sources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Ask well composed historical questions about aspects of everyday life in ancient periods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16B614EB-32D2-EF47-88CE-B59FFE224DD0}"/>
              </a:ext>
            </a:extLst>
          </p:cNvPr>
          <p:cNvSpPr txBox="1"/>
          <p:nvPr/>
        </p:nvSpPr>
        <p:spPr>
          <a:xfrm>
            <a:off x="16001028" y="418559"/>
            <a:ext cx="3257623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0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Emperors and Empires </a:t>
            </a:r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274642" y="4459245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7"/>
            <a:ext cx="1531857" cy="1293278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211138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Y3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-148015" y="1106758"/>
            <a:ext cx="6031388" cy="1063477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Through the ages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everyday lives of people from past historical periods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roles of tribal communities and explain how this has influenced everyday life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how past </a:t>
            </a:r>
            <a:r>
              <a:rPr lang="en-US" sz="28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civilisations</a:t>
            </a: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or lives of people in Britain developed during the Stone Age, Bronze Age and Iron Age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ways in which human invention and ingenuity have changed how people live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how a significant event or person in British history changed or influenced how people live today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Sequence dates and information from several historical periods on a timeline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the similarities and differences between two periods of history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Summarise</a:t>
            </a: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how an aspect of British or world history has changed over time</a:t>
            </a:r>
            <a:endParaRPr lang="en-US" sz="28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historical terms to describe different periods of time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068432" y="9729075"/>
            <a:ext cx="3882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Rocks, relics and rumbles </a:t>
            </a:r>
            <a:endParaRPr lang="en-US" sz="32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60444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Y4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98135" y="12315"/>
            <a:ext cx="12931612" cy="442999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Invasion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‘</a:t>
            </a:r>
            <a:r>
              <a:rPr lang="en-US" sz="2800" dirty="0" err="1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Romanisation</a:t>
            </a:r>
            <a:r>
              <a:rPr lang="en-US" sz="2800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’ of Britain, including the impact of technology, culture and beliefs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Explain the cause, consequence and impact of invasion and settlement in Britain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Describe the significance and impact of power struggles on Britain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Describe and explain the impact of a past society on a local settlement or community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Describe a series of significant events, linked by a common theme, hat show changes over time in Britain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Construct a narrative, chronological or non-chronological account of a past </a:t>
            </a:r>
            <a:r>
              <a:rPr lang="en-US" sz="2800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civilisation</a:t>
            </a: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, focusing on their features and achievements 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461935" y="598808"/>
            <a:ext cx="8700668" cy="884351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Ancient </a:t>
            </a:r>
            <a:r>
              <a:rPr lang="en-US" sz="3200" b="1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civilisations</a:t>
            </a:r>
            <a:endParaRPr lang="en-US" sz="32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Describe the hierarchy and different roles in ancient civilizations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more complex historical terms to explain and present historical information</a:t>
            </a:r>
            <a:r>
              <a:rPr lang="en-US" sz="32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Answer and ask historically valid questions about changes over time and suggest or plan ways to answer them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Explain how artefacts provide evidence of everyday life in the past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Explain in detail the multiple causes and effects of significant events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Explain how the design, decoration and materials used to make an artifact can provide evidence of the wealth, power and status of the object’s owner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Sequence significant dates about events within a historical time period on historical timelines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Present a thoughtful selection of relevant information in a historical report, fictional narrative, in-depth study or by answering a range of historical questions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0301" y="4339230"/>
            <a:ext cx="4624297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Create an in-depth study of the </a:t>
            </a: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characteristics </a:t>
            </a:r>
            <a:r>
              <a:rPr lang="en-US" sz="2800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and important of a past or ancient </a:t>
            </a:r>
            <a:r>
              <a:rPr lang="en-US" sz="2800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civilisation</a:t>
            </a: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or society (people, architecture, religion, culture, art, politics, hierarchy)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Compare and contrast two </a:t>
            </a:r>
            <a:r>
              <a:rPr lang="en-US" sz="2800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civilisations</a:t>
            </a: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Construct a profile of a significant leader using a range of historical sources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Identify bias in primary and secondary sources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Interpret a primary source and understand how the context in which it was written influences the writer’s viewpoint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1296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226273" y="49396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85" name="TextBox 284">
            <a:extLst>
              <a:ext uri="{FF2B5EF4-FFF2-40B4-BE49-F238E27FC236}">
                <a16:creationId xmlns:a16="http://schemas.microsoft.com/office/drawing/2014/main" id="{202115F2-E615-9546-994F-06913BDC1160}"/>
              </a:ext>
            </a:extLst>
          </p:cNvPr>
          <p:cNvSpPr txBox="1"/>
          <p:nvPr/>
        </p:nvSpPr>
        <p:spPr>
          <a:xfrm>
            <a:off x="15688457" y="1582215"/>
            <a:ext cx="7446478" cy="1046440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Investigate an aspect of history or a site dating from beyond 1066 that is significant in the locality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achievements and influence of the ancient Greeks on the wider world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Compare and contrast an aspect of history across two or more periods studied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how everyday life in an ancient civilization changed or continued during different periods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Frame historically valid questions about continuity and change and construct informed responses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Explore the validity of a range of historical reports and use books, technology and other sources to check accuracy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 range of historical sources or artefacts to build a picture of a historical event or person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Find evidence from different sources, identify bias and form balanced arguments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Explore and explain how the religious, political, scientific or personal beliefs of a significant individual caused them to behave in a particular way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86" name="Subtitle 2">
            <a:extLst>
              <a:ext uri="{FF2B5EF4-FFF2-40B4-BE49-F238E27FC236}">
                <a16:creationId xmlns:a16="http://schemas.microsoft.com/office/drawing/2014/main" id="{21FE07F3-9EF9-9A4A-9E3C-C6D1D8A7338A}"/>
              </a:ext>
            </a:extLst>
          </p:cNvPr>
          <p:cNvSpPr txBox="1">
            <a:spLocks/>
          </p:cNvSpPr>
          <p:nvPr/>
        </p:nvSpPr>
        <p:spPr>
          <a:xfrm>
            <a:off x="119428" y="3137256"/>
            <a:ext cx="5763945" cy="875733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significance, impact and legacy of power in ancient </a:t>
            </a:r>
            <a:r>
              <a:rPr lang="en-US" sz="28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civilisations</a:t>
            </a:r>
            <a:endParaRPr lang="en-US" sz="28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an in-depth study of the characteristics and importance of a past or ancient civilization or society (people, culture, art, politics, hierarchy)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Study </a:t>
            </a: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feature of a past civilization or society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why an aspect of world history is significant </a:t>
            </a:r>
            <a:endParaRPr lang="en-US" sz="28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Compare and contrast an aspect of history across two or more periods studied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Sequence and make connections between periods of world history on a timeline </a:t>
            </a:r>
            <a:endParaRPr lang="en-US" sz="28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16B614EB-32D2-EF47-88CE-B59FFE224DD0}"/>
              </a:ext>
            </a:extLst>
          </p:cNvPr>
          <p:cNvSpPr txBox="1"/>
          <p:nvPr/>
        </p:nvSpPr>
        <p:spPr>
          <a:xfrm>
            <a:off x="17441057" y="621876"/>
            <a:ext cx="2727029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0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Dynamic Dynasties </a:t>
            </a:r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7156679" y="11012266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6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32701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Y5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7224083" y="9967477"/>
            <a:ext cx="4996597" cy="260796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  Sow, grow and farm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Articulate and organize important information and detailed historical accounts using topic related vocabulary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84383" y="2414275"/>
            <a:ext cx="328487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Groundbreaking Greeks</a:t>
            </a:r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5944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89341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6263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Y6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478519" y="7557404"/>
            <a:ext cx="7838369" cy="515635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Frozen kingdoms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some of the significant achievements of mankind and explain why they are important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 a detailed historical narrative about a significant global event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Think critically, weigh evidence, sift arguments and present a perspective on an aspect of historical importance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Examine the decisions made by significant historical individuals, considering their options and making a summative judgement about their choices 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718678" y="189183"/>
            <a:ext cx="5834071" cy="68127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Britain at war</a:t>
            </a:r>
            <a:endParaRPr lang="en-US" sz="28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468692" y="1044704"/>
            <a:ext cx="8700668" cy="369748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200" b="1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Maafa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an in-depth study of the characteristics and importance of </a:t>
            </a:r>
            <a:r>
              <a:rPr lang="en-US" sz="28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</a:t>
            </a:r>
            <a:r>
              <a:rPr lang="en-US" sz="28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past ancient civilization or society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and explain the common traits and motives of leaders and monarchs from different historical periods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growth of the British economy and the ways in which its growth impacted on British life 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116" y="885705"/>
            <a:ext cx="1255984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 an in-depth study of a local town or city, suggesting how to source the required information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Articulate the significance of a historical person, event, discovery or invention in British history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Evaluate the human impact of war, oppression, conflict and rebellion on the everyday life of a past or ancient society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Articulate and present a clear, chronological world history narrative within and across historical periods studied</a:t>
            </a: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1935" y="3457643"/>
            <a:ext cx="514483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abstract terms to express historical ideas and information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Compare and contrast leadership, belief, lifestyle or significant events across a range of time periods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the causes and consequences of a significant event in history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how the resistance, refusal or rebellion of individuals, groups and </a:t>
            </a:r>
            <a:r>
              <a:rPr lang="en-US" sz="2600" dirty="0" err="1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civilisations</a:t>
            </a: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can affect a society or practice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Ask perceptive questions to evaluate an artefact or historical source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different types of bias in historical sources and explain the impact of that bias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and explain the significance of a leader or monarch </a:t>
            </a:r>
          </a:p>
          <a:p>
            <a:pPr marL="457200" indent="-457200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4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TIFY - Mercury - Light">
      <a:dk1>
        <a:srgbClr val="3E3E3E"/>
      </a:dk1>
      <a:lt1>
        <a:srgbClr val="FFFFFF"/>
      </a:lt1>
      <a:dk2>
        <a:srgbClr val="1F1F1F"/>
      </a:dk2>
      <a:lt2>
        <a:srgbClr val="FFFFFF"/>
      </a:lt2>
      <a:accent1>
        <a:srgbClr val="2D3F63"/>
      </a:accent1>
      <a:accent2>
        <a:srgbClr val="179B98"/>
      </a:accent2>
      <a:accent3>
        <a:srgbClr val="713852"/>
      </a:accent3>
      <a:accent4>
        <a:srgbClr val="F57A7B"/>
      </a:accent4>
      <a:accent5>
        <a:srgbClr val="F8B2A2"/>
      </a:accent5>
      <a:accent6>
        <a:srgbClr val="606060"/>
      </a:accent6>
      <a:hlink>
        <a:srgbClr val="58ACC0"/>
      </a:hlink>
      <a:folHlink>
        <a:srgbClr val="315F6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84431</TotalTime>
  <Words>1641</Words>
  <Application>Microsoft Office PowerPoint</Application>
  <PresentationFormat>Custom</PresentationFormat>
  <Paragraphs>172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Fira Sans</vt:lpstr>
      <vt:lpstr>Fira Sans Light</vt:lpstr>
      <vt:lpstr>League Spartan</vt:lpstr>
      <vt:lpstr>Open Sans</vt:lpstr>
      <vt:lpstr>Open Sans Light</vt:lpstr>
      <vt:lpstr>Poppins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 Wade</dc:creator>
  <cp:keywords/>
  <dc:description/>
  <cp:lastModifiedBy>Mr.Davie</cp:lastModifiedBy>
  <cp:revision>15141</cp:revision>
  <cp:lastPrinted>2022-03-15T10:31:05Z</cp:lastPrinted>
  <dcterms:created xsi:type="dcterms:W3CDTF">2014-11-12T21:47:38Z</dcterms:created>
  <dcterms:modified xsi:type="dcterms:W3CDTF">2022-06-14T13:38:49Z</dcterms:modified>
  <cp:category/>
</cp:coreProperties>
</file>