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12"/>
  </p:notesMasterIdLst>
  <p:sldIdLst>
    <p:sldId id="3320" r:id="rId2"/>
    <p:sldId id="3314" r:id="rId3"/>
    <p:sldId id="3315" r:id="rId4"/>
    <p:sldId id="3316" r:id="rId5"/>
    <p:sldId id="3321" r:id="rId6"/>
    <p:sldId id="3317" r:id="rId7"/>
    <p:sldId id="3322" r:id="rId8"/>
    <p:sldId id="3318" r:id="rId9"/>
    <p:sldId id="3319" r:id="rId10"/>
    <p:sldId id="3323" r:id="rId11"/>
  </p:sldIdLst>
  <p:sldSz cx="24377650" cy="13716000"/>
  <p:notesSz cx="6797675" cy="9926638"/>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324"/>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6/15/2022</a:t>
            </a:fld>
            <a:endParaRPr lang="en-US"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10</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905389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079625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153803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8</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9</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7" y="213488"/>
            <a:ext cx="811766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848616" y="684218"/>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2356779" y="2497803"/>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0718988" y="8804703"/>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History knowledge</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38585" y="5401472"/>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498370" y="3022789"/>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1749584" y="704273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079862" y="1469304"/>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2943733" y="4320151"/>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20225" y="8886923"/>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2608564" y="1100498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17" name="Subtitle 2">
            <a:extLst>
              <a:ext uri="{FF2B5EF4-FFF2-40B4-BE49-F238E27FC236}">
                <a16:creationId xmlns:a16="http://schemas.microsoft.com/office/drawing/2014/main" id="{4EC94491-6539-F941-898A-4BB887977E4E}"/>
              </a:ext>
            </a:extLst>
          </p:cNvPr>
          <p:cNvSpPr txBox="1">
            <a:spLocks/>
          </p:cNvSpPr>
          <p:nvPr/>
        </p:nvSpPr>
        <p:spPr>
          <a:xfrm>
            <a:off x="15958590" y="20050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Knowledge </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2" name="Rectangle 1"/>
          <p:cNvSpPr/>
          <p:nvPr/>
        </p:nvSpPr>
        <p:spPr>
          <a:xfrm>
            <a:off x="14176558" y="1576990"/>
            <a:ext cx="7524112" cy="5632311"/>
          </a:xfrm>
          <a:prstGeom prst="rect">
            <a:avLst/>
          </a:prstGeom>
        </p:spPr>
        <p:txBody>
          <a:bodyPr wrap="square">
            <a:spAutoFit/>
          </a:bodyPr>
          <a:lstStyle/>
          <a:p>
            <a:pPr>
              <a:lnSpc>
                <a:spcPts val="3600"/>
              </a:lnSpc>
            </a:pPr>
            <a:r>
              <a:rPr lang="en-US" sz="2800" dirty="0" smtClean="0">
                <a:latin typeface="Fira Sans" panose="020B0503050000020004" pitchFamily="34" charset="0"/>
                <a:ea typeface="League Spartan" charset="0"/>
                <a:cs typeface="Poppins" pitchFamily="2" charset="77"/>
              </a:rPr>
              <a:t>The way that people lived in the past is not the same as the way we live now. There have been changes to schools, play activities, toys, food, transport and clothes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Kings and queens are known as royalty. Some kings and queens are real people and some are characters in stories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Stories, books and pictures are used to help people find out about people and events from the past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Some people in history are significant because they did important things that changed the world or how we live </a:t>
            </a: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10202645" y="169907"/>
            <a:ext cx="7099150"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6437216" y="2497803"/>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309319" y="4425810"/>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10636961" y="9727452"/>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4583616" y="8834574"/>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236293" y="938820"/>
            <a:ext cx="9876677" cy="1009308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err="1" smtClean="0">
                <a:latin typeface="Fira Sans" panose="020B0503050000020004" pitchFamily="34" charset="0"/>
                <a:ea typeface="League Spartan" charset="0"/>
                <a:cs typeface="Poppins" pitchFamily="2" charset="77"/>
              </a:rPr>
              <a:t>Maafa</a:t>
            </a:r>
            <a:endParaRPr lang="en-US" sz="2800" b="1"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The characteristics of the earliest </a:t>
            </a:r>
            <a:r>
              <a:rPr lang="en-US" sz="2600" dirty="0" err="1"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civilisations</a:t>
            </a: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 include cities, governments, forms of writing, numerical systems, calendars </a:t>
            </a:r>
            <a:r>
              <a:rPr lang="en-US" sz="2600" dirty="0" err="1"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etc</a:t>
            </a: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 many of which have influenced the world over the last 5000 years and can still be seen in society today</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War, oppression, conflict and rebellion can cause damage to buildings and property, kill, injure and oppress people or change people’s beliefs, ways of life and identity </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Common traits include personal charisma, strong beliefs, the right to rule, including by democratic vote or the divine right of kings and personal qualities such as determination and the ability to communicate. Motives include birthright, the desire to acquire land, money and natural resources or the </a:t>
            </a:r>
            <a:r>
              <a:rPr lang="en-US" sz="2600" dirty="0" err="1"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defence</a:t>
            </a: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 of personal religious or political beliefs</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The British economy grew between the 16</a:t>
            </a:r>
            <a:r>
              <a:rPr lang="en-US" sz="2600" baseline="300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th</a:t>
            </a: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 and 19</a:t>
            </a:r>
            <a:r>
              <a:rPr lang="en-US" sz="2600" baseline="300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th</a:t>
            </a: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 centuries due to a range of factors including Britain’s involvement in the slave trade, the plantation economy in the New World, Colonialism, new inventions and the Industrial Revolution. This growth had far-reaching consequences and changes many aspects of people’s lives including the way they worked, travelled and spent their money</a:t>
            </a:r>
          </a:p>
          <a:p>
            <a:pPr algn="l">
              <a:lnSpc>
                <a:spcPts val="3600"/>
              </a:lnSpc>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0" y="6243999"/>
            <a:ext cx="10225593" cy="23063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0369393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10741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7326024" y="10293892"/>
            <a:ext cx="5890493" cy="4431983"/>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Significant historical events include those that cause great change for large numbers of people </a:t>
            </a:r>
          </a:p>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A monarch is a king or queen who rules a country </a:t>
            </a:r>
          </a:p>
          <a:p>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97586" y="1086835"/>
            <a:ext cx="6717893" cy="126291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Childhood</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Aspects of everyday life include houses, jobs, objects, transport and entertainment </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Changes within living memory have happened over the last 100 years and includes advances in technology, exploration, workplaces, houses and jobs, leisure, family and social structures </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Stories, pictures and role play are used to help people learn about the past, understand key events and </a:t>
            </a:r>
            <a:r>
              <a:rPr lang="en-US" sz="2800" dirty="0" err="1" smtClean="0">
                <a:latin typeface="Fira Sans Light" panose="020B0403050000020004" pitchFamily="34" charset="0"/>
                <a:ea typeface="League Spartan" charset="0"/>
                <a:cs typeface="Poppins" pitchFamily="2" charset="77"/>
              </a:rPr>
              <a:t>empathise</a:t>
            </a:r>
            <a:r>
              <a:rPr lang="en-US" sz="2800" dirty="0" smtClean="0">
                <a:latin typeface="Fira Sans Light" panose="020B0403050000020004" pitchFamily="34" charset="0"/>
                <a:ea typeface="League Spartan" charset="0"/>
                <a:cs typeface="Poppins" pitchFamily="2" charset="77"/>
              </a:rPr>
              <a:t> with historical figures</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Sequencing words, such as first, next, finally, then and after that, can be used to order information chronologically </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Common words and phrases, such as here, now then </a:t>
            </a:r>
            <a:r>
              <a:rPr lang="en-US" sz="2800" dirty="0" err="1" smtClean="0">
                <a:latin typeface="Fira Sans Light" panose="020B0403050000020004" pitchFamily="34" charset="0"/>
                <a:ea typeface="League Spartan" charset="0"/>
                <a:cs typeface="Poppins" pitchFamily="2" charset="77"/>
              </a:rPr>
              <a:t>etc</a:t>
            </a:r>
            <a:r>
              <a:rPr lang="en-US" sz="2800" dirty="0" smtClean="0">
                <a:latin typeface="Fira Sans Light" panose="020B0403050000020004" pitchFamily="34" charset="0"/>
                <a:ea typeface="League Spartan" charset="0"/>
                <a:cs typeface="Poppins" pitchFamily="2" charset="77"/>
              </a:rPr>
              <a:t> can be used to describe the passing of time historical artefacts are objects that were made and used in the past. The shape and material of the object can give clues about when and how it was made and used. </a:t>
            </a:r>
          </a:p>
          <a:p>
            <a:pPr marL="457200" indent="-457200" algn="l">
              <a:buFont typeface="Arial" panose="020B0604020202020204" pitchFamily="34" charset="0"/>
              <a:buChar char="•"/>
            </a:pPr>
            <a:r>
              <a:rPr lang="en-US" sz="2800" dirty="0" smtClean="0">
                <a:latin typeface="Fira Sans Light" panose="020B0403050000020004" pitchFamily="34" charset="0"/>
                <a:ea typeface="League Spartan" charset="0"/>
                <a:cs typeface="Poppins" pitchFamily="2" charset="77"/>
              </a:rPr>
              <a:t>Historical sources include artefacts, written accounts, photographs and paintings  </a:t>
            </a: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10009367" y="9732491"/>
            <a:ext cx="3089307" cy="584775"/>
          </a:xfrm>
          <a:prstGeom prst="rect">
            <a:avLst/>
          </a:prstGeom>
        </p:spPr>
        <p:txBody>
          <a:bodyPr wrap="none">
            <a:spAutoFit/>
          </a:bodyPr>
          <a:lstStyle/>
          <a:p>
            <a:r>
              <a:rPr lang="en-US" sz="3200" b="1" dirty="0">
                <a:solidFill>
                  <a:schemeClr val="tx2"/>
                </a:solidFill>
                <a:latin typeface="Fira Sans" panose="020B0503050000020004" pitchFamily="34" charset="0"/>
                <a:ea typeface="League Spartan" charset="0"/>
                <a:cs typeface="Poppins" pitchFamily="2" charset="77"/>
              </a:rPr>
              <a:t>Bright lights, big city</a:t>
            </a:r>
          </a:p>
        </p:txBody>
      </p:sp>
      <p:sp>
        <p:nvSpPr>
          <p:cNvPr id="124" name="TextBox 123">
            <a:extLst>
              <a:ext uri="{FF2B5EF4-FFF2-40B4-BE49-F238E27FC236}">
                <a16:creationId xmlns:a16="http://schemas.microsoft.com/office/drawing/2014/main" id="{D437FCD9-43AF-5947-B591-0B2B84B1D5BF}"/>
              </a:ext>
            </a:extLst>
          </p:cNvPr>
          <p:cNvSpPr txBox="1"/>
          <p:nvPr/>
        </p:nvSpPr>
        <p:spPr>
          <a:xfrm>
            <a:off x="15596020" y="994658"/>
            <a:ext cx="7017795" cy="8371523"/>
          </a:xfrm>
          <a:prstGeom prst="rect">
            <a:avLst/>
          </a:prstGeom>
          <a:noFill/>
        </p:spPr>
        <p:txBody>
          <a:bodyPr wrap="square" rtlCol="0" anchor="ctr" anchorCtr="0">
            <a:spAutoFit/>
          </a:bodyPr>
          <a:lstStyle/>
          <a:p>
            <a:r>
              <a:rPr lang="en-US" b="1" dirty="0" smtClean="0">
                <a:solidFill>
                  <a:schemeClr val="tx2"/>
                </a:solidFill>
                <a:latin typeface="Fira Sans" panose="020B0503050000020004" pitchFamily="34" charset="0"/>
                <a:ea typeface="League Spartan" charset="0"/>
                <a:cs typeface="Poppins" pitchFamily="2" charset="77"/>
              </a:rPr>
              <a:t>School days</a:t>
            </a:r>
          </a:p>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Significant historical events include those that can cause great change for large numbers of people. Key features of significant historical events include the date it happened, the people and places involved and the consequences of the event </a:t>
            </a:r>
          </a:p>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Identifying </a:t>
            </a:r>
            <a:r>
              <a:rPr lang="en-US" sz="2800" dirty="0">
                <a:latin typeface="Fira Sans Light" panose="020B0403050000020004" pitchFamily="34" charset="0"/>
                <a:ea typeface="Open Sans Light" panose="020B0306030504020204" pitchFamily="34" charset="0"/>
                <a:cs typeface="Open Sans Light" panose="020B0306030504020204" pitchFamily="34" charset="0"/>
              </a:rPr>
              <a:t>similarities and differences helps us make comparisons between life now and in the past </a:t>
            </a:r>
            <a:endParaRPr lang="en-US" sz="28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A person who is historically significant has made big changes in their lifetime, has been a good or bad role model, were known in their lifetime, made people’s lives better or worse or changed the way people think. </a:t>
            </a:r>
          </a:p>
          <a:p>
            <a:pPr marL="457200" indent="-457200">
              <a:buFont typeface="Arial" panose="020B0604020202020204" pitchFamily="34" charset="0"/>
              <a:buChar char="•"/>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Important events in the school’s history could include the opening of the school, the arrival of new teachers, special visitors and significant changes to buildings </a:t>
            </a:r>
          </a:p>
          <a:p>
            <a:pPr marL="457200" indent="-457200">
              <a:buFont typeface="Arial" panose="020B0604020202020204" pitchFamily="34" charset="0"/>
              <a:buChar char="•"/>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6238752" y="544735"/>
            <a:ext cx="7296384" cy="1047472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Movers and shakers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Life has changed over time due to changes in technology, inventions, society, materials, land use and new ideas about how things should be done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timeline is a display of events, people or objects in chronological order. A timeline can show different periods of time, from a few years to millions of years.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Important individual achievements include great discoveries and actions that have helped many people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Commemorative buildings, monuments, newspapers and photographs tell us about significant people, events and places in our local community’s history</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Historical information can be presented in a variety of ways. For example, in a non-chronological report, information about a historical topic is presented without organising it into chronological order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Artefacts are objects and things made by people rather than natural objects. They provide evidence about the past. Examples include coins, buildings, written texts or ruins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viewpoint is a person’s own opinion or way of thinking about something </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5420698" y="148209"/>
            <a:ext cx="7548293" cy="413453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Aspects of everyday life from the past, such as houses, jobs, shops, objects, transport and entertainment, may be similar or different to those used and enjoyed by people today</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historical period is an era or passage of time that happened in the past. For example, Victorian Britain is a period of British history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Historical models, such as Dawson’s model and diamond ranking, help us to organize and sort historical information </a:t>
            </a: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29124" y="2350545"/>
            <a:ext cx="5412193" cy="1286307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Life has changed over time due to changes in technology, inventions, society, use of materials, land use and new ideas about how things should be done.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Significant events affect the lives of many people over a long period of time and are sometimes commemorated. For example, Armistice Day is commemorated every year on the 11</a:t>
            </a:r>
            <a:r>
              <a:rPr lang="en-US" sz="2600" baseline="300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November to remember the end of the First World War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Important individual achievements include great discoveries and actions that have helped many people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Hierarchy is a way of organising people according to how important they are or were. Most past societies had a monarch or leader at the top of their hierarchy, nobles, lords or landowners in the middle and poor workers or slaves at the bottom</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year is 365 days and a leap year is 366 days. A decade is 10 years and a century is 100 years. </a:t>
            </a: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7110343" y="0"/>
            <a:ext cx="8261101"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3724886" y="9159447"/>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8095793" y="3389867"/>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9397494" y="798834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230617" y="10322528"/>
            <a:ext cx="13943040" cy="4647426"/>
          </a:xfrm>
          <a:prstGeom prst="rect">
            <a:avLst/>
          </a:prstGeom>
          <a:noFill/>
        </p:spPr>
        <p:txBody>
          <a:bodyPr wrap="square" rtlCol="0" anchor="ctr" anchorCtr="0">
            <a:spAutoFit/>
          </a:bodyPr>
          <a:lstStyle/>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Human invention and ingenuity have changed the living conditions, health, safety, quality of life and cultural experiences of people over time and throughout the world. Examples include the development of tools, the discovery of antibiotics, the writing of Shakespeare and the Industry Revolution. </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Dates and events can be sequenced on a timeline using AD or BC. AD dates become larger the closer they get to the present day. BC dates become larger the further away they get from the present day. The year AD1 marks the birth of Christ in the Gregorian calendar.  </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Aspects of history that can change over time include rule and government, jobs, health, art, culture, everyday life and technology</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4867885" y="3878733"/>
            <a:ext cx="8848793" cy="985302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Aspects of everyday life in a Roman town include the use of the forum for decision-making, shops and market places for trade, family life, including the different roles and lifestyles of men and women, slavery and life in a Roman fort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Ancient Rome has a clear hierarchy. Over time, it was ruled by a king, a group of men called the senate and an emperor. Below the rulers in the hierarchy, Roman society was split into upper class patricians and equites who owned land and had powerful jobs. Lower class plebeians’ and freemen were citizens of Rome who earned their own money. They had a variety of jobs and some were legionary soldiers in the Roman army. Slaves were at the bottom. They were the property of their owners and had no freedom. Some were auxiliary soldiers in the Roman army.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After the Roman’s successful invasion of Britain in AD43, there were many power struggles as the Romans tried to take control of the Celtic lands and people. These struggles were significant because many tribes, such as the Picts in Caledonia and key leaders like Boudicca, refused to obey Roman rule. This caused conflict, death and destruction in the short term and in the long term changed the way of life for those defeated</a:t>
            </a:r>
          </a:p>
          <a:p>
            <a:pPr marL="457200" indent="-457200" algn="l">
              <a:lnSpc>
                <a:spcPts val="3600"/>
              </a:lnSpc>
              <a:buFont typeface="Arial" panose="020B0604020202020204" pitchFamily="34" charset="0"/>
              <a:buChar char="•"/>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15646381" y="3409430"/>
            <a:ext cx="3257623"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Emperors and Empires </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211138"/>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56129" y="214259"/>
            <a:ext cx="7621143" cy="107455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Through the ages</a:t>
            </a:r>
            <a:endParaRPr lang="en-US" sz="2800" b="1" dirty="0">
              <a:latin typeface="Fira Sans" panose="020B0503050000020004" pitchFamily="34" charset="0"/>
              <a:ea typeface="League Spartan" charset="0"/>
              <a:cs typeface="Poppins" pitchFamily="2" charset="77"/>
            </a:endParaRP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Stone age life is defined by the use of stone for making tools and weapons and the transition from the hunter-gatherer lifestyle </a:t>
            </a:r>
            <a:r>
              <a:rPr lang="en-US"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to farming</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Bronze Age life is defined by the use of metals, including bronze, to make tools, weapons and objects, and the creation of large settlements and social hierarchy. Iron Age is defined by the use of metals, including iron, to make stronger, more effective tools and weapons and fine, decorative objects. Farming became more efficient and religion was an important part of life</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Tribal communities appeared around 4000 years ago in Britain and supplanted the hunter-gatherer lifestyle. Communities created permanent settlements made up of a number of families, farmed to produce food, made and used pottery, developed tools and weapons and created burial mounds and monuments. </a:t>
            </a:r>
          </a:p>
          <a:p>
            <a:pPr marL="342900" indent="-342900" algn="l">
              <a:lnSpc>
                <a:spcPts val="3600"/>
              </a:lnSpc>
              <a:buFont typeface="Arial" panose="020B0604020202020204" pitchFamily="34" charset="0"/>
              <a:buChar char="•"/>
            </a:pPr>
            <a:r>
              <a:rPr lang="en-US" dirty="0">
                <a:latin typeface="Fira Sans Light" panose="020B0403050000020004" pitchFamily="34" charset="0"/>
                <a:ea typeface="Open Sans Light" panose="020B0306030504020204" pitchFamily="34" charset="0"/>
                <a:cs typeface="Open Sans Light" panose="020B0306030504020204" pitchFamily="34" charset="0"/>
              </a:rPr>
              <a:t>The lives of people in the Stone Age Bronze Age and Iron Age changed and developed over time due to the discovery and use of the materials stone, bronze and iron. These developments made it easier for people to farm, create permanent settlements and protect their land. </a:t>
            </a:r>
          </a:p>
          <a:p>
            <a:pPr marL="342900" indent="-342900" algn="l">
              <a:lnSpc>
                <a:spcPts val="3600"/>
              </a:lnSpc>
              <a:buFont typeface="Arial" panose="020B0604020202020204" pitchFamily="34" charset="0"/>
              <a:buChar char="•"/>
            </a:pPr>
            <a:r>
              <a:rPr lang="en-US" dirty="0">
                <a:latin typeface="Fira Sans Light" panose="020B0403050000020004" pitchFamily="34" charset="0"/>
                <a:ea typeface="Open Sans Light" panose="020B0306030504020204" pitchFamily="34" charset="0"/>
                <a:cs typeface="Open Sans Light" panose="020B0306030504020204" pitchFamily="34" charset="0"/>
              </a:rPr>
              <a:t>Throughout history, common areas of human concern include the need for food, survival, shelter and warmth, the </a:t>
            </a: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accumulation </a:t>
            </a:r>
            <a:r>
              <a:rPr lang="en-US" dirty="0">
                <a:latin typeface="Fira Sans Light" panose="020B0403050000020004" pitchFamily="34" charset="0"/>
                <a:ea typeface="Open Sans Light" panose="020B0306030504020204" pitchFamily="34" charset="0"/>
                <a:cs typeface="Open Sans Light" panose="020B0306030504020204" pitchFamily="34" charset="0"/>
              </a:rPr>
              <a:t>of power and wealth and the development of technology</a:t>
            </a:r>
          </a:p>
          <a:p>
            <a:pPr marL="342900" indent="-342900" algn="r">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8802927" y="99730"/>
            <a:ext cx="3419526" cy="523220"/>
          </a:xfrm>
          <a:prstGeom prst="rect">
            <a:avLst/>
          </a:prstGeom>
        </p:spPr>
        <p:txBody>
          <a:bodyPr wrap="none">
            <a:spAutoFit/>
          </a:bodyPr>
          <a:lstStyle/>
          <a:p>
            <a:r>
              <a:rPr lang="en-US" sz="2800" b="1" dirty="0">
                <a:solidFill>
                  <a:schemeClr val="tx2"/>
                </a:solidFill>
                <a:latin typeface="Fira Sans" panose="020B0503050000020004" pitchFamily="34" charset="0"/>
                <a:ea typeface="League Spartan" charset="0"/>
                <a:cs typeface="Poppins" pitchFamily="2" charset="77"/>
              </a:rPr>
              <a:t>Rocks, relics and rumbles </a:t>
            </a:r>
            <a:endParaRPr lang="en-GB" sz="2800" dirty="0"/>
          </a:p>
        </p:txBody>
      </p:sp>
      <p:sp>
        <p:nvSpPr>
          <p:cNvPr id="95" name="TextBox 94">
            <a:extLst>
              <a:ext uri="{FF2B5EF4-FFF2-40B4-BE49-F238E27FC236}">
                <a16:creationId xmlns:a16="http://schemas.microsoft.com/office/drawing/2014/main" id="{202115F2-E615-9546-994F-06913BDC1160}"/>
              </a:ext>
            </a:extLst>
          </p:cNvPr>
          <p:cNvSpPr txBox="1"/>
          <p:nvPr/>
        </p:nvSpPr>
        <p:spPr>
          <a:xfrm>
            <a:off x="8970938" y="457754"/>
            <a:ext cx="15575011" cy="5109091"/>
          </a:xfrm>
          <a:prstGeom prst="rect">
            <a:avLst/>
          </a:prstGeom>
          <a:noFill/>
        </p:spPr>
        <p:txBody>
          <a:bodyPr wrap="square" rtlCol="0" anchor="ctr" anchorCtr="0">
            <a:spAutoFit/>
          </a:bodyPr>
          <a:lstStyle/>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Historically valid questions relate to aspects, such as significance, time and chronology, continuity and change, comparing and contrasting or cause and consequence</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The causes of a significant event are the things that make the event happen and directly lead up to the event. The consequences of a significant event happen after the event and can be short-term, such as people being killed in battle, or long-term, such as the change of language and society after an invasion</a:t>
            </a:r>
          </a:p>
          <a:p>
            <a:pPr marL="457200" indent="-457200">
              <a:lnSpc>
                <a:spcPts val="3600"/>
              </a:lnSpc>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Interviews, diaries, letters, journals, speeches, autobiographies, artefacts, photographs and witness statements are historical source materials. However, some historical source materials are more reliable than others.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4124093" y="58508"/>
            <a:ext cx="8261101"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7365611" y="22705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0696497" y="9907030"/>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9996796" y="4494771"/>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4515271" y="326114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5941104" y="8680619"/>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6311925" y="575311"/>
            <a:ext cx="16864560" cy="684296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National and international historic events, such as wars, invasions, disease, the invention of new technologies and changes in leadership, can have a positive or negative impact on a locality and can shape the beliefs, identity, settlement and culture of people in the locality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achievements and influences of the ancient Greeks on the wider world include the English alphabet and language, democracy, including trial by jury, sport and the Olympic Games, the subjects of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maths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science, philosophy, art, architecture and theatre. </a:t>
            </a:r>
          </a:p>
          <a:p>
            <a:pPr marL="457200" indent="-457200" algn="l">
              <a:lnSpc>
                <a:spcPts val="3600"/>
              </a:lnSpc>
              <a:buFont typeface="Arial" panose="020B0604020202020204" pitchFamily="34" charset="0"/>
              <a:buChar char="•"/>
            </a:pPr>
            <a:r>
              <a:rPr lang="en-US" dirty="0">
                <a:latin typeface="Fira Sans Light" panose="020B0403050000020004" pitchFamily="34" charset="0"/>
                <a:ea typeface="Open Sans Light" panose="020B0306030504020204" pitchFamily="34" charset="0"/>
                <a:cs typeface="Open Sans Light" panose="020B0306030504020204" pitchFamily="34" charset="0"/>
              </a:rPr>
              <a:t>Significant events or people in the past have caused great change over time. They have influenced how people live today because they have formed countries and boundaries, created buildings and objects that are still used today, helped improve health, knowledge and understanding through scientific research and discovery and provided inspiration for the way people should live</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6890542" y="-38290"/>
            <a:ext cx="3257623"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Emperors and Empires </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211138"/>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2" name="Rectangle 1"/>
          <p:cNvSpPr/>
          <p:nvPr/>
        </p:nvSpPr>
        <p:spPr>
          <a:xfrm>
            <a:off x="12379327" y="4229610"/>
            <a:ext cx="11149065" cy="9325630"/>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Romansiation</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occurred when Roman beliefs, technology and culture were adopted by Britons after the invasion of AD43. Life became </a:t>
            </a: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Romansied</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in, or near, newly built Roman towns or forts, especially in the south of England. They introduced urban living and road networks, cleanliness in the form of running water and bath houses and new beliefs in Roman gods and goddesses, and later, Christianity</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growth of the Roman Empire spread the influence of Roman culture, technology and beliefs to North Africa, the Middle East and Europe. Their achievements include the development of trade, building towns, creating a road system, the use of the Latin language and the spread of Christianity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cause of the Roman invasion of Britain was to gain land, slaves and precious metals, after conquering other countries to the east of Rome. The consequence of invasion was conflict with the Celtic tribes that lived in Britain. Over time, many people became </a:t>
            </a: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Romanised</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living in Roman towns and taking on aspects of Roman culture, such as religion and language. However, people in the west of Britain retained their Celtic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culture</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Historical viewpoints demonstrate what a person thinks and feels about a historical event or person. Primary sources include documents or artefacts created by a witness to a historical event at the time it happened. Secondary sources were created by someone who did not experience or participate in the event. A secondary source interprets and analyses a primary source.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Well composed historical questions begin with the statements such as ‘how’, ‘why’, and ‘to what extent’ and should be based around a historical concept, such as cause and effect, significance or continuity and change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885885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6721105" y="169907"/>
            <a:ext cx="843794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8701421" y="458967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153736" y="10249828"/>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80126" y="-82624"/>
            <a:ext cx="13118445" cy="40606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Invasion</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influences of Roman civilization on Britain include the building of roads, houses and villas with technology such as underfloor heating, the building of forts and fortified towns, the use of language and numbers in the form of Roman numerals and the spread of Christianity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Anglo-Saxons and Scots from Ireland invaded Britain to fight and capture land and goods because the Romans had left. Anglo-Saxons also wanted to find farmland after flooding in Scandinavia. They wanted to make new homes and settlements and eventually settled in kingdoms, first across the south-east and eastern England and then across the whole country. These kingdoms later became the counties of Kent, Sussex, </a:t>
            </a:r>
            <a:r>
              <a:rPr lang="en-US" dirty="0" err="1" smtClean="0">
                <a:solidFill>
                  <a:schemeClr val="tx1"/>
                </a:solidFill>
                <a:latin typeface="Fira Sans Light" panose="020B0403050000020004" pitchFamily="34" charset="0"/>
                <a:ea typeface="League Spartan" charset="0"/>
                <a:cs typeface="Poppins" pitchFamily="2" charset="77"/>
              </a:rPr>
              <a:t>Wessex</a:t>
            </a:r>
            <a:r>
              <a:rPr lang="en-US" dirty="0" smtClean="0">
                <a:solidFill>
                  <a:schemeClr val="tx1"/>
                </a:solidFill>
                <a:latin typeface="Fira Sans Light" panose="020B0403050000020004" pitchFamily="34" charset="0"/>
                <a:ea typeface="League Spartan" charset="0"/>
                <a:cs typeface="Poppins" pitchFamily="2" charset="77"/>
              </a:rPr>
              <a:t>, Middlesex and East Anglia </a:t>
            </a:r>
            <a:endParaRPr lang="en-US" dirty="0" smtClean="0">
              <a:latin typeface="Fira Sans" panose="020B0503050000020004" pitchFamily="34" charset="0"/>
              <a:ea typeface="League Spartan" charset="0"/>
              <a:cs typeface="Poppins" pitchFamily="2" charset="77"/>
            </a:endParaRP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227280" y="418403"/>
            <a:ext cx="8348232" cy="1005615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Characteristics of a civilization include cities, government or leadership, forms of writing, numerical systems etc. The form these characteristics take can be similar or contrasting across different </a:t>
            </a:r>
            <a:r>
              <a:rPr lang="en-US" dirty="0" err="1" smtClean="0">
                <a:latin typeface="Fira Sans" panose="020B0503050000020004" pitchFamily="34" charset="0"/>
                <a:ea typeface="League Spartan" charset="0"/>
                <a:cs typeface="Poppins" pitchFamily="2" charset="77"/>
              </a:rPr>
              <a:t>civilisations</a:t>
            </a:r>
            <a:r>
              <a:rPr lang="en-US" dirty="0" smtClean="0">
                <a:latin typeface="Fira Sans" panose="020B0503050000020004" pitchFamily="34" charset="0"/>
                <a:ea typeface="League Spartan" charset="0"/>
                <a:cs typeface="Poppins" pitchFamily="2" charset="77"/>
              </a:rPr>
              <a:t>.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Key changes and events of historical periods can be placed on a timeline, such as the dates of changes in leadership, key battles and invasions, achievements, scientific developments and deaths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Relevant historical information can be presented as written texts, tables, diagrams, captions and lists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 profile of a leader can include their significant achievements, the events I which they played a part, the opinions of others about the person and the positive or negative consequences of their actions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Historical artefacts can reveal much about the object’s use or owner. For example, decorated artefacts made of precious materials and created by skilled craftsmen suggest the owner was wealthy and important, whereas simple objects made of easily available materials suggest the owner was poor and unimportant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Bias is the act of supporting or opposing a person or thing in an unfair way</a:t>
            </a:r>
          </a:p>
          <a:p>
            <a:pPr algn="l">
              <a:lnSpc>
                <a:spcPts val="3600"/>
              </a:lnSpc>
            </a:pPr>
            <a:endParaRPr lang="en-US"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2" name="Rectangle 1"/>
          <p:cNvSpPr/>
          <p:nvPr/>
        </p:nvSpPr>
        <p:spPr>
          <a:xfrm>
            <a:off x="114270" y="4070291"/>
            <a:ext cx="6745601" cy="9325630"/>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panose="020B0503050000020004" pitchFamily="34" charset="0"/>
                <a:ea typeface="League Spartan" charset="0"/>
                <a:cs typeface="Poppins" pitchFamily="2" charset="77"/>
              </a:rPr>
              <a:t>The Viking invasion and Anglo-Saxon </a:t>
            </a:r>
            <a:r>
              <a:rPr lang="en-US" sz="2600" dirty="0" err="1" smtClean="0">
                <a:latin typeface="Fira Sans" panose="020B0503050000020004" pitchFamily="34" charset="0"/>
                <a:ea typeface="League Spartan" charset="0"/>
                <a:cs typeface="Poppins" pitchFamily="2" charset="77"/>
              </a:rPr>
              <a:t>defence</a:t>
            </a:r>
            <a:r>
              <a:rPr lang="en-US" sz="2600" dirty="0" smtClean="0">
                <a:latin typeface="Fira Sans" panose="020B0503050000020004" pitchFamily="34" charset="0"/>
                <a:ea typeface="League Spartan" charset="0"/>
                <a:cs typeface="Poppins" pitchFamily="2" charset="77"/>
              </a:rPr>
              <a:t> of England led to many conflicts. In AD 878, the Anglo-Saxon king Alfred the Great, made peace with the Vikings who settled in Danelaw in the east of England. Over time, the Anglo-Saxons defeated the remaining Viking rulers and the Vikings in England agreed to be ruled by an Anglo Saxon king. </a:t>
            </a:r>
          </a:p>
          <a:p>
            <a:pPr marL="457200" indent="-457200">
              <a:lnSpc>
                <a:spcPts val="3600"/>
              </a:lnSpc>
              <a:buFont typeface="Arial" panose="020B0604020202020204" pitchFamily="34" charset="0"/>
              <a:buChar char="•"/>
            </a:pPr>
            <a:r>
              <a:rPr lang="en-US" sz="2600" dirty="0" smtClean="0">
                <a:latin typeface="Fira Sans" panose="020B0503050000020004" pitchFamily="34" charset="0"/>
                <a:ea typeface="League Spartan" charset="0"/>
                <a:cs typeface="Poppins" pitchFamily="2" charset="77"/>
              </a:rPr>
              <a:t>A past event or society can imp[act on a local settlement in several ways, including the layout and use of land in the settlement, changes to the number of people who lived or worked there over time, the creation of human features such as canals, castles or factories, place names and language. </a:t>
            </a:r>
          </a:p>
          <a:p>
            <a:pPr marL="457200" indent="-457200">
              <a:lnSpc>
                <a:spcPts val="3600"/>
              </a:lnSpc>
              <a:buFont typeface="Arial" panose="020B0604020202020204" pitchFamily="34" charset="0"/>
              <a:buChar char="•"/>
            </a:pPr>
            <a:r>
              <a:rPr lang="en-US" sz="2600" dirty="0" smtClean="0">
                <a:latin typeface="Fira Sans" panose="020B0503050000020004" pitchFamily="34" charset="0"/>
                <a:ea typeface="League Spartan" charset="0"/>
                <a:cs typeface="Poppins" pitchFamily="2" charset="77"/>
              </a:rPr>
              <a:t>Individual events linked to themes such as the rise and fall of the monarchy, uprisings and rebellions, great inventions and crime and punishment, all show changes in British life over time. </a:t>
            </a:r>
          </a:p>
          <a:p>
            <a:pPr marL="457200" indent="-457200">
              <a:lnSpc>
                <a:spcPts val="3600"/>
              </a:lnSpc>
              <a:buFont typeface="Arial" panose="020B0604020202020204" pitchFamily="34" charset="0"/>
              <a:buChar char="•"/>
            </a:pPr>
            <a:endParaRPr lang="en-US" sz="2600" dirty="0" smtClean="0">
              <a:latin typeface="Fira Sans" panose="020B0503050000020004" pitchFamily="34" charset="0"/>
              <a:ea typeface="League Spartan" charset="0"/>
              <a:cs typeface="Poppins" pitchFamily="2" charset="77"/>
            </a:endParaRPr>
          </a:p>
          <a:p>
            <a:pPr marL="457200" indent="-457200">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8669821" y="9815868"/>
            <a:ext cx="14945539" cy="260796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latin typeface="Fira Sans" panose="020B0503050000020004" pitchFamily="34" charset="0"/>
                <a:ea typeface="League Spartan" charset="0"/>
                <a:cs typeface="Poppins" pitchFamily="2" charset="77"/>
              </a:rPr>
              <a:t>A primary source is a document or artefact, which provides direct first-hand evidence of an event, person or time in the past. Primary sources contain the life experiences, thoughts, opinions and beliefs of their writers or creators, which can affect the information included and the way that people and events have been depicted</a:t>
            </a:r>
          </a:p>
          <a:p>
            <a:pPr marL="457200" indent="-457200" algn="l">
              <a:lnSpc>
                <a:spcPts val="3600"/>
              </a:lnSpc>
              <a:buFont typeface="Arial" panose="020B0604020202020204" pitchFamily="34" charset="0"/>
              <a:buChar char="•"/>
            </a:pPr>
            <a:r>
              <a:rPr lang="en-US" sz="2600" dirty="0" smtClean="0">
                <a:latin typeface="Fira Sans" panose="020B0503050000020004" pitchFamily="34" charset="0"/>
                <a:ea typeface="League Spartan" charset="0"/>
                <a:cs typeface="Poppins" pitchFamily="2" charset="77"/>
              </a:rPr>
              <a:t>Every significant historical event has a cause or a number of causes, such as the need for power and wealth, retaliation for past wrongs, the need to improve the quality of life or the occurrence of natural destruction from a natural disaster </a:t>
            </a:r>
            <a:endParaRPr lang="en-US" sz="26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6721105" y="169907"/>
            <a:ext cx="843794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8701421" y="458967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153736" y="10249828"/>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10787" y="1745973"/>
            <a:ext cx="6573152" cy="651672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Ancient </a:t>
            </a:r>
            <a:r>
              <a:rPr lang="en-US" sz="2800" b="1" dirty="0" err="1" smtClean="0">
                <a:latin typeface="Fira Sans" panose="020B0503050000020004" pitchFamily="34" charset="0"/>
                <a:ea typeface="League Spartan" charset="0"/>
                <a:cs typeface="Poppins" pitchFamily="2" charset="77"/>
              </a:rPr>
              <a:t>Civilisations</a:t>
            </a:r>
            <a:r>
              <a:rPr lang="en-US" sz="2800" b="1" dirty="0" smtClean="0">
                <a:latin typeface="Fira Sans" panose="020B0503050000020004" pitchFamily="34" charset="0"/>
                <a:ea typeface="League Spartan" charset="0"/>
                <a:cs typeface="Poppins" pitchFamily="2" charset="77"/>
              </a:rPr>
              <a: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Hierarchy structures in ancient civilizations include (from most to least powerful) a ruler; officials, nobles or priests; merchants, workers and peasants and slaves</a:t>
            </a:r>
          </a:p>
          <a:p>
            <a:pPr marL="457200" indent="-457200" algn="l">
              <a:lnSpc>
                <a:spcPts val="3600"/>
              </a:lnSpc>
              <a:buFont typeface="Arial" panose="020B0604020202020204" pitchFamily="34" charset="0"/>
              <a:buChar char="•"/>
            </a:pPr>
            <a:r>
              <a:rPr lang="en-US" dirty="0">
                <a:latin typeface="Fira Sans" panose="020B0503050000020004" pitchFamily="34" charset="0"/>
                <a:ea typeface="League Spartan" charset="0"/>
                <a:cs typeface="Poppins" pitchFamily="2" charset="77"/>
              </a:rPr>
              <a:t>The features and achievements of the earliest </a:t>
            </a:r>
            <a:r>
              <a:rPr lang="en-US" dirty="0" err="1">
                <a:latin typeface="Fira Sans" panose="020B0503050000020004" pitchFamily="34" charset="0"/>
                <a:ea typeface="League Spartan" charset="0"/>
                <a:cs typeface="Poppins" pitchFamily="2" charset="77"/>
              </a:rPr>
              <a:t>civilisations</a:t>
            </a:r>
            <a:r>
              <a:rPr lang="en-US" dirty="0">
                <a:latin typeface="Fira Sans" panose="020B0503050000020004" pitchFamily="34" charset="0"/>
                <a:ea typeface="League Spartan" charset="0"/>
                <a:cs typeface="Poppins" pitchFamily="2" charset="77"/>
              </a:rPr>
              <a:t> include cities, government, language, writing </a:t>
            </a:r>
            <a:r>
              <a:rPr lang="en-US" dirty="0" err="1">
                <a:latin typeface="Fira Sans" panose="020B0503050000020004" pitchFamily="34" charset="0"/>
                <a:ea typeface="League Spartan" charset="0"/>
                <a:cs typeface="Poppins" pitchFamily="2" charset="77"/>
              </a:rPr>
              <a:t>etc</a:t>
            </a:r>
            <a:r>
              <a:rPr lang="en-US" dirty="0">
                <a:latin typeface="Fira Sans" panose="020B0503050000020004" pitchFamily="34" charset="0"/>
                <a:ea typeface="League Spartan" charset="0"/>
                <a:cs typeface="Poppins" pitchFamily="2" charset="77"/>
              </a:rPr>
              <a:t>, all of which have influenced the world over the last 5000 years.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Open Sans Light" panose="020B0306030504020204" pitchFamily="34" charset="0"/>
                <a:cs typeface="Open Sans Light" panose="020B0306030504020204" pitchFamily="34" charset="0"/>
              </a:rPr>
              <a:t>Historical terms include abstract nouns, such as invasion and monarchy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Open Sans Light" panose="020B0306030504020204" pitchFamily="34" charset="0"/>
                <a:cs typeface="Open Sans Light" panose="020B0306030504020204" pitchFamily="34" charset="0"/>
              </a:rPr>
              <a:t>Changes over time can happen rapidly or slowly and are affected by the desire for people to change, their beliefs, the availability of resources and technology, and social and economic circumstances</a:t>
            </a:r>
            <a:endParaRPr lang="en-US" dirty="0">
              <a:latin typeface="Fira Sans" panose="020B05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92408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130525" y="1694509"/>
            <a:ext cx="5964047" cy="12618839"/>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Power in ancient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civilisations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drove the growth of empires and the development of trade, wealth, arts and culture, society, technology and beliefs. Misuse of power and poor leadership caused these aspects of civilization to decline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characteristics of ancient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civilisations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include cities, government, language, writing, numerical systems, calendars, architecture, art, religion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Aspects of history are significant because they had an impact on a vast number of people, are remembered and commemorated or influence the way we live today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Different world history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civilisations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existed before, after and alongside others. For example, the ancient Sumer existed from c4500BC to c1900BC and the ancient Egyptians from c3100BC to 30BC</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Sources of historical information can have varying degrees of accuracy, depending on who wrote them, when they were written and the perspective of the writer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Using a range of historical sources and artefacts can reveal a clearer and more accurate picture about a historical event or person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Beliefs can prompt an individual to take action, such as to fight for change, fight wars, oppress or free individuals or groups of people, create temples and tombs or protest against injustice </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19428" y="3137256"/>
            <a:ext cx="5763945"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2842402" y="149465"/>
            <a:ext cx="2727029"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Dynamic Dynasties </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9713956" y="9289193"/>
            <a:ext cx="3364242" cy="398679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Sow, grow and farm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Historical terms include topic related vocabulary, which may include abstract nouns, such as peasantry, civilization, treason, empire, rebellion and revolt</a:t>
            </a:r>
          </a:p>
        </p:txBody>
      </p:sp>
      <p:sp>
        <p:nvSpPr>
          <p:cNvPr id="17" name="Rectangle 16"/>
          <p:cNvSpPr/>
          <p:nvPr/>
        </p:nvSpPr>
        <p:spPr>
          <a:xfrm>
            <a:off x="20076147" y="122457"/>
            <a:ext cx="3284874" cy="1046440"/>
          </a:xfrm>
          <a:prstGeom prst="rect">
            <a:avLst/>
          </a:prstGeom>
        </p:spPr>
        <p:txBody>
          <a:bodyPr wrap="none">
            <a:spAutoFit/>
          </a:bodyPr>
          <a:lstStyle/>
          <a:p>
            <a:r>
              <a:rPr lang="en-US" sz="3000" b="1" dirty="0" smtClean="0">
                <a:solidFill>
                  <a:schemeClr val="tx2"/>
                </a:solidFill>
                <a:latin typeface="Fira Sans" panose="020B0503050000020004" pitchFamily="34" charset="0"/>
                <a:ea typeface="League Spartan" charset="0"/>
                <a:cs typeface="Poppins" pitchFamily="2" charset="77"/>
              </a:rPr>
              <a:t>Groundbreaking Greeks</a:t>
            </a:r>
          </a:p>
          <a:p>
            <a:pPr marL="457200" indent="-457200">
              <a:buFont typeface="Arial" panose="020B0604020202020204" pitchFamily="34" charset="0"/>
              <a:buChar char="•"/>
            </a:pPr>
            <a:endParaRPr lang="en-US" sz="3200" dirty="0">
              <a:solidFill>
                <a:schemeClr val="tx2"/>
              </a:solidFill>
              <a:latin typeface="Fira Sans" panose="020B0503050000020004" pitchFamily="34" charset="0"/>
              <a:ea typeface="League Spartan" charset="0"/>
              <a:cs typeface="Poppins" pitchFamily="2" charset="77"/>
            </a:endParaRPr>
          </a:p>
        </p:txBody>
      </p:sp>
      <p:sp>
        <p:nvSpPr>
          <p:cNvPr id="94" name="TextBox 93">
            <a:extLst>
              <a:ext uri="{FF2B5EF4-FFF2-40B4-BE49-F238E27FC236}">
                <a16:creationId xmlns:a16="http://schemas.microsoft.com/office/drawing/2014/main" id="{202115F2-E615-9546-994F-06913BDC1160}"/>
              </a:ext>
            </a:extLst>
          </p:cNvPr>
          <p:cNvSpPr txBox="1"/>
          <p:nvPr/>
        </p:nvSpPr>
        <p:spPr>
          <a:xfrm>
            <a:off x="15793491" y="898875"/>
            <a:ext cx="8435734" cy="11295400"/>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Aspects of British history and related sites that may have local significance include, the Norman invasion, Black Death, the Wars of the Roses and the industrial revolution</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achievements and influences of the ancient Greeks on the wider world include the English alphabet and language, democracy, including trial by jury, sport and the Olympic Games, the subjects of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maths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science, philosophy, art, architecture and theatre</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characteristics of past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civilisations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include cities, rule and government, forms of writing, numerical systems, calendars, architecture, art, religion, inventions and set social structures</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Aspects of history that can be compared and contrasted include rulers and monarchs, everyday life, homes and work, technology and innovation</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Everyday life, including culture, language, settlements, trade and belief systems could change during different periods due to invasion, natural disasters or changes in leadership. However, some aspects of everyday life could continue, for example, if invaders respected and adopted a country’s culture and language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Continuity is the concept that aspects of life, such as rule and government, everyday life, settlements and beliefs, stay the same over time. Change is the concept that these aspects either progress and become bigger, better or more important, or decline and become smaller, worse or less important</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Bias is the act of supporting or opposing a person or thing in an unfair way. A balanced argument is a response to a question or statement where you can consider other viewpoints about a historical event or person </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10202645" y="169907"/>
            <a:ext cx="7099150"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6437216" y="2497803"/>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309319" y="4425810"/>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10636961" y="9727452"/>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4583616" y="8834574"/>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6916039" y="662229"/>
            <a:ext cx="6280179" cy="1254298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Frozen Kingdoms </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An achievement of discovery may be significant because it affects the lives of other people or the natural world; moves human understanding forward, rights wrongs and injustices or celebrates the highest attainments of humans</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Historical narratives can describe long and shot term causes and consequences of an event, highlight the actions of significant individuals and explain how significant events caused great change over time</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Sources of historical information should be read critically to prove or disprove a historically valid idea by setting the report into the historical context in which it was written, understanding the background and ideologies of the writer or creator and knowing if the source was written at the time of the event (primary evidence) or after the event (secondary evidence)</a:t>
            </a:r>
          </a:p>
          <a:p>
            <a:pPr marL="457200" indent="-457200" algn="l">
              <a:lnSpc>
                <a:spcPts val="3600"/>
              </a:lnSpc>
              <a:buFont typeface="Arial" panose="020B0604020202020204" pitchFamily="34" charset="0"/>
              <a:buChar char="•"/>
            </a:pPr>
            <a:r>
              <a:rPr lang="en-US" sz="2600" dirty="0" smtClean="0">
                <a:solidFill>
                  <a:schemeClr val="tx1"/>
                </a:solidFill>
                <a:latin typeface="Fira Sans" panose="020B0503050000020004" pitchFamily="34" charset="0"/>
                <a:ea typeface="Open Sans Light" panose="020B0306030504020204" pitchFamily="34" charset="0"/>
                <a:cs typeface="Open Sans Light" panose="020B0306030504020204" pitchFamily="34" charset="0"/>
              </a:rPr>
              <a:t>Decisions can be made for a variety of reasons, including belief, lack of options, cultural influences and personal gain. Decisions are influenced by the cultural context of the day, which may be different to the cultural context today, and should be taken into account when making a judgement about the actions of historical individuals </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62604" y="-19050"/>
            <a:ext cx="5834071" cy="6812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Britain at war</a:t>
            </a: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124304" y="486159"/>
            <a:ext cx="13678816" cy="3323987"/>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Sources of information for a study of a local town or city include primary sources (letters, diaries) that were created at the time of specific events, and secondary sources (plaques, research) produced after the event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Significant people, events, discoveries or inventions can affect many people over time. Examples include the invasion of a country, transfer of power, improvements in healthcare, advancements in technologies or exploration war, oppression, conflict and rebellion can cause damage to buildings and property, kill, injure and oppress people or change people’s beliefs, ways of life and identity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Timelines demonstrate the chronology and links between key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civilisations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events and significant inventions in world history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144696" y="3693026"/>
            <a:ext cx="9970091" cy="11633954"/>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Abstract terms include nouns, such as empire, civilization, parliament, peasantry, conquest, continuity, discovery, interpretation, invasion, nation, significance and sacrifice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Common aspects of history, such as leadership, belief, lifestyle and significant events, are features of different historical time periods. Many of these threads have features in common, such as the invasion of a country by a leader and an army, but may also have differences such as the success of an invasion</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causes of significant events can be long-term and revolve around set ideologies, institutions, oppression and living conditions or short term, revolving around the immediate motivations and actions of individuals or groups of people. These long and short term causes can lead to a range of consequences for individuals, small groups of people or society as a whole</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consequences of resistance, refusal and rebellion against leaders or hierarchies are far reaching and can include war, conflict, oppression, change and improvement in people’s lives</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Questions can be used to evaluate the usefulness of a historical source. Example include ‘Who created the source? Why? Does it contain bias? When was it created? Is it similar to others made at the same time? Does it contain any untrue information?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Different types of bias include political, cultural or racial.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Leaders and monarchs have changed the course of history in a variety of ways, including invading other countries, oppressing the groups of people, advocating democracy, inspiring innovation or introducing new religious or political ideologies </a:t>
            </a: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85355</TotalTime>
  <Words>4080</Words>
  <Application>Microsoft Office PowerPoint</Application>
  <PresentationFormat>Custom</PresentationFormat>
  <Paragraphs>191</Paragraphs>
  <Slides>10</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15199</cp:revision>
  <cp:lastPrinted>2022-03-15T10:30:34Z</cp:lastPrinted>
  <dcterms:created xsi:type="dcterms:W3CDTF">2014-11-12T21:47:38Z</dcterms:created>
  <dcterms:modified xsi:type="dcterms:W3CDTF">2022-06-15T10:22:48Z</dcterms:modified>
  <cp:category/>
</cp:coreProperties>
</file>