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Lst>
  <p:notesMasterIdLst>
    <p:notesMasterId r:id="rId9"/>
  </p:notesMasterIdLst>
  <p:sldIdLst>
    <p:sldId id="3320" r:id="rId2"/>
    <p:sldId id="3314" r:id="rId3"/>
    <p:sldId id="3315" r:id="rId4"/>
    <p:sldId id="3316" r:id="rId5"/>
    <p:sldId id="3317" r:id="rId6"/>
    <p:sldId id="3318" r:id="rId7"/>
    <p:sldId id="3319" r:id="rId8"/>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53" orient="horz" pos="480" userDrawn="1">
          <p15:clr>
            <a:srgbClr val="A4A3A4"/>
          </p15:clr>
        </p15:guide>
        <p15:guide id="54" orient="horz" pos="8160" userDrawn="1">
          <p15:clr>
            <a:srgbClr val="A4A3A4"/>
          </p15:clr>
        </p15:guide>
        <p15:guide id="55" pos="14398" userDrawn="1">
          <p15:clr>
            <a:srgbClr val="A4A3A4"/>
          </p15:clr>
        </p15:guide>
        <p15:guide id="56" pos="9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78B3"/>
    <a:srgbClr val="2CB3EB"/>
    <a:srgbClr val="FC0D1B"/>
    <a:srgbClr val="FA7B87"/>
    <a:srgbClr val="FB4756"/>
    <a:srgbClr val="CA252D"/>
    <a:srgbClr val="FA4069"/>
    <a:srgbClr val="F63D93"/>
    <a:srgbClr val="6CB5E3"/>
    <a:srgbClr val="EE234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50" autoAdjust="0"/>
    <p:restoredTop sz="95439" autoAdjust="0"/>
  </p:normalViewPr>
  <p:slideViewPr>
    <p:cSldViewPr snapToGrid="0" snapToObjects="1">
      <p:cViewPr varScale="1">
        <p:scale>
          <a:sx n="51" d="100"/>
          <a:sy n="51" d="100"/>
        </p:scale>
        <p:origin x="330" y="270"/>
      </p:cViewPr>
      <p:guideLst>
        <p:guide orient="horz" pos="480"/>
        <p:guide orient="horz" pos="8160"/>
        <p:guide pos="14398"/>
        <p:guide pos="958"/>
      </p:guideLst>
    </p:cSldViewPr>
  </p:slideViewPr>
  <p:notesTextViewPr>
    <p:cViewPr>
      <p:scale>
        <a:sx n="20" d="100"/>
        <a:sy n="20" d="100"/>
      </p:scale>
      <p:origin x="0" y="0"/>
    </p:cViewPr>
  </p:notesTextViewPr>
  <p:sorterViewPr>
    <p:cViewPr>
      <p:scale>
        <a:sx n="50" d="100"/>
        <a:sy n="5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Fira Sans Light" panose="020B04030500000200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Fira Sans Light" panose="020B0403050000020004" pitchFamily="34" charset="0"/>
              </a:defRPr>
            </a:lvl1pPr>
          </a:lstStyle>
          <a:p>
            <a:fld id="{EFC10EE1-B198-C942-8235-326C972CBB30}" type="datetimeFigureOut">
              <a:rPr lang="en-US" smtClean="0"/>
              <a:pPr/>
              <a:t>6/14/2022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Fira Sans Light" panose="020B04030500000200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Fira Sans Light" panose="020B0403050000020004" pitchFamily="34"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Fira Sans Light" panose="020B0403050000020004" pitchFamily="34" charset="0"/>
        <a:ea typeface="+mn-ea"/>
        <a:cs typeface="+mn-cs"/>
      </a:defRPr>
    </a:lvl1pPr>
    <a:lvl2pPr marL="914217" algn="l" defTabSz="914217" rtl="0" eaLnBrk="1" latinLnBrk="0" hangingPunct="1">
      <a:defRPr sz="2400" b="0" i="0" kern="1200">
        <a:solidFill>
          <a:schemeClr val="tx1"/>
        </a:solidFill>
        <a:latin typeface="Fira Sans Light" panose="020B0403050000020004" pitchFamily="34" charset="0"/>
        <a:ea typeface="+mn-ea"/>
        <a:cs typeface="+mn-cs"/>
      </a:defRPr>
    </a:lvl2pPr>
    <a:lvl3pPr marL="1828434" algn="l" defTabSz="914217" rtl="0" eaLnBrk="1" latinLnBrk="0" hangingPunct="1">
      <a:defRPr sz="2400" b="0" i="0" kern="1200">
        <a:solidFill>
          <a:schemeClr val="tx1"/>
        </a:solidFill>
        <a:latin typeface="Fira Sans Light" panose="020B0403050000020004" pitchFamily="34" charset="0"/>
        <a:ea typeface="+mn-ea"/>
        <a:cs typeface="+mn-cs"/>
      </a:defRPr>
    </a:lvl3pPr>
    <a:lvl4pPr marL="2742651" algn="l" defTabSz="914217" rtl="0" eaLnBrk="1" latinLnBrk="0" hangingPunct="1">
      <a:defRPr sz="2400" b="0" i="0" kern="1200">
        <a:solidFill>
          <a:schemeClr val="tx1"/>
        </a:solidFill>
        <a:latin typeface="Fira Sans Light" panose="020B0403050000020004" pitchFamily="34" charset="0"/>
        <a:ea typeface="+mn-ea"/>
        <a:cs typeface="+mn-cs"/>
      </a:defRPr>
    </a:lvl4pPr>
    <a:lvl5pPr marL="3656868" algn="l" defTabSz="914217" rtl="0" eaLnBrk="1" latinLnBrk="0" hangingPunct="1">
      <a:defRPr sz="2400" b="0" i="0" kern="1200">
        <a:solidFill>
          <a:schemeClr val="tx1"/>
        </a:solidFill>
        <a:latin typeface="Fira Sans Light" panose="020B0403050000020004" pitchFamily="34"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1</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759838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2</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056492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3</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364247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4</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806779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5</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605248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6</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640738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7</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153934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26116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63E8C5F1-B83D-344B-9AF9-42D755A77CDC}"/>
              </a:ext>
            </a:extLst>
          </p:cNvPr>
          <p:cNvSpPr/>
          <p:nvPr userDrawn="1"/>
        </p:nvSpPr>
        <p:spPr>
          <a:xfrm>
            <a:off x="22174494" y="12373805"/>
            <a:ext cx="817586" cy="817586"/>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Fira Sans Light" panose="020B0403050000020004" pitchFamily="34" charset="0"/>
            </a:endParaRPr>
          </a:p>
        </p:txBody>
      </p:sp>
      <p:sp>
        <p:nvSpPr>
          <p:cNvPr id="4" name="Oval 3">
            <a:extLst>
              <a:ext uri="{FF2B5EF4-FFF2-40B4-BE49-F238E27FC236}">
                <a16:creationId xmlns:a16="http://schemas.microsoft.com/office/drawing/2014/main" id="{C14FEE86-28D8-2B49-A496-80235725B73B}"/>
              </a:ext>
            </a:extLst>
          </p:cNvPr>
          <p:cNvSpPr/>
          <p:nvPr userDrawn="1"/>
        </p:nvSpPr>
        <p:spPr>
          <a:xfrm>
            <a:off x="22236348" y="12435659"/>
            <a:ext cx="693877" cy="6938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Fira Sans Light" panose="020B0403050000020004" pitchFamily="34" charset="0"/>
            </a:endParaRPr>
          </a:p>
        </p:txBody>
      </p:sp>
      <p:sp>
        <p:nvSpPr>
          <p:cNvPr id="8" name="TextBox 7">
            <a:extLst>
              <a:ext uri="{FF2B5EF4-FFF2-40B4-BE49-F238E27FC236}">
                <a16:creationId xmlns:a16="http://schemas.microsoft.com/office/drawing/2014/main" id="{7156FEFB-1B47-144A-92EC-F20F29E731C4}"/>
              </a:ext>
            </a:extLst>
          </p:cNvPr>
          <p:cNvSpPr txBox="1"/>
          <p:nvPr userDrawn="1"/>
        </p:nvSpPr>
        <p:spPr>
          <a:xfrm>
            <a:off x="22307409" y="12551764"/>
            <a:ext cx="551754" cy="461665"/>
          </a:xfrm>
          <a:prstGeom prst="rect">
            <a:avLst/>
          </a:prstGeom>
          <a:noFill/>
        </p:spPr>
        <p:txBody>
          <a:bodyPr wrap="none" lIns="91440" tIns="45720" rIns="91440" bIns="45720" rtlCol="0">
            <a:spAutoFit/>
          </a:bodyPr>
          <a:lstStyle/>
          <a:p>
            <a:pPr algn="ctr"/>
            <a:fld id="{260E2A6B-A809-4840-BF14-8648BC0BDF87}" type="slidenum">
              <a:rPr lang="id-ID" sz="2400" b="0" i="0" smtClean="0">
                <a:solidFill>
                  <a:schemeClr val="accent1"/>
                </a:solidFill>
                <a:latin typeface="Fira Sans" panose="020B0503050000020004" pitchFamily="34" charset="0"/>
                <a:ea typeface="Roboto" panose="02000000000000000000" pitchFamily="2" charset="0"/>
                <a:cs typeface="Open Sans" charset="0"/>
              </a:rPr>
              <a:pPr algn="ctr"/>
              <a:t>‹#›</a:t>
            </a:fld>
            <a:endParaRPr lang="id-ID" sz="2800" b="0" i="0" dirty="0">
              <a:solidFill>
                <a:schemeClr val="accent1"/>
              </a:solidFill>
              <a:latin typeface="Fira Sans" panose="020B0503050000020004" pitchFamily="34" charset="0"/>
              <a:ea typeface="Roboto" panose="02000000000000000000" pitchFamily="2" charset="0"/>
              <a:cs typeface="Open Sans" charset="0"/>
            </a:endParaRPr>
          </a:p>
        </p:txBody>
      </p:sp>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31059664"/>
      </p:ext>
    </p:extLst>
  </p:cSld>
  <p:clrMap bg1="lt1" tx1="dk1" bg2="lt2" tx2="dk2" accent1="accent1" accent2="accent2" accent3="accent3" accent4="accent4" accent5="accent5" accent6="accent6" hlink="hlink" folHlink="folHlink"/>
  <p:sldLayoutIdLst>
    <p:sldLayoutId id="2147483977" r:id="rId1"/>
  </p:sldLayoutIdLst>
  <p:hf hdr="0" ftr="0" dt="0"/>
  <p:txStyles>
    <p:titleStyle>
      <a:lvl1pPr algn="l" defTabSz="1828343" rtl="0" eaLnBrk="1" latinLnBrk="0" hangingPunct="1">
        <a:lnSpc>
          <a:spcPct val="90000"/>
        </a:lnSpc>
        <a:spcBef>
          <a:spcPct val="0"/>
        </a:spcBef>
        <a:buNone/>
        <a:defRPr sz="6600" b="1" i="0" kern="1200">
          <a:solidFill>
            <a:schemeClr val="tx2"/>
          </a:solidFill>
          <a:latin typeface="Fira Sans" panose="020B0503050000020004" pitchFamily="34" charset="0"/>
          <a:ea typeface="+mj-ea"/>
          <a:cs typeface="+mj-cs"/>
        </a:defRPr>
      </a:lvl1pPr>
    </p:titleStyle>
    <p:bodyStyle>
      <a:lvl1pPr marL="0" indent="0" algn="l" defTabSz="1828343" rtl="0" eaLnBrk="1" latinLnBrk="0" hangingPunct="1">
        <a:lnSpc>
          <a:spcPct val="90000"/>
        </a:lnSpc>
        <a:spcBef>
          <a:spcPts val="2000"/>
        </a:spcBef>
        <a:buFont typeface="Arial" panose="020B0604020202020204" pitchFamily="34" charset="0"/>
        <a:buNone/>
        <a:defRPr sz="5400" b="0" i="0" kern="1200">
          <a:solidFill>
            <a:schemeClr val="tx1"/>
          </a:solidFill>
          <a:latin typeface="Fira Sans Light" panose="020B0403050000020004" pitchFamily="34" charset="0"/>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400" b="0" i="0" kern="1200">
          <a:solidFill>
            <a:schemeClr val="tx1"/>
          </a:solidFill>
          <a:latin typeface="Fira Sans Light" panose="020B0403050000020004" pitchFamily="34" charset="0"/>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600" b="0" i="0" kern="1200">
          <a:solidFill>
            <a:schemeClr val="tx1"/>
          </a:solidFill>
          <a:latin typeface="Fira Sans Light" panose="020B0403050000020004" pitchFamily="34" charset="0"/>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200" b="0" i="0" kern="1200">
          <a:solidFill>
            <a:schemeClr val="tx1"/>
          </a:solidFill>
          <a:latin typeface="Fira Sans Light" panose="020B0403050000020004" pitchFamily="34" charset="0"/>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200" b="0" i="0" kern="1200">
          <a:solidFill>
            <a:schemeClr val="tx1"/>
          </a:solidFill>
          <a:latin typeface="Fira Sans Light" panose="020B0403050000020004" pitchFamily="34" charset="0"/>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5269907" y="213488"/>
            <a:ext cx="7775827"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2054508" y="2863604"/>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7648008" y="523531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544210" y="10135579"/>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0207687" y="8783047"/>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YR</a:t>
            </a:r>
            <a:endParaRPr lang="en-US" sz="6000" b="1" dirty="0">
              <a:solidFill>
                <a:schemeClr val="accent4"/>
              </a:solidFill>
              <a:latin typeface="Fira Sans" panose="020B0503050000020004" pitchFamily="34" charset="0"/>
            </a:endParaRPr>
          </a:p>
        </p:txBody>
      </p:sp>
      <p:sp>
        <p:nvSpPr>
          <p:cNvPr id="92" name="TextBox 91">
            <a:extLst>
              <a:ext uri="{FF2B5EF4-FFF2-40B4-BE49-F238E27FC236}">
                <a16:creationId xmlns:a16="http://schemas.microsoft.com/office/drawing/2014/main" id="{44BA6416-F6CC-104C-9C63-9B9CBBA8CA02}"/>
              </a:ext>
            </a:extLst>
          </p:cNvPr>
          <p:cNvSpPr txBox="1"/>
          <p:nvPr/>
        </p:nvSpPr>
        <p:spPr>
          <a:xfrm>
            <a:off x="-1049424" y="-19095"/>
            <a:ext cx="8026949" cy="1015663"/>
          </a:xfrm>
          <a:prstGeom prst="rect">
            <a:avLst/>
          </a:prstGeom>
          <a:noFill/>
        </p:spPr>
        <p:txBody>
          <a:bodyPr wrap="square" rtlCol="0">
            <a:spAutoFit/>
          </a:bodyPr>
          <a:lstStyle/>
          <a:p>
            <a:pPr algn="ctr"/>
            <a:r>
              <a:rPr lang="en-US" sz="6000" b="1" dirty="0" smtClean="0">
                <a:solidFill>
                  <a:schemeClr val="tx2"/>
                </a:solidFill>
                <a:latin typeface="Fira Sans" panose="020B0503050000020004" pitchFamily="34" charset="0"/>
              </a:rPr>
              <a:t>Geographical skills</a:t>
            </a:r>
            <a:endParaRPr lang="en-US" sz="6000" b="1" dirty="0">
              <a:solidFill>
                <a:schemeClr val="tx2"/>
              </a:solidFill>
              <a:latin typeface="Fira Sans" panose="020B0503050000020004" pitchFamily="34" charset="0"/>
            </a:endParaRPr>
          </a:p>
        </p:txBody>
      </p:sp>
      <p:cxnSp>
        <p:nvCxnSpPr>
          <p:cNvPr id="93" name="Straight Connector 92">
            <a:extLst>
              <a:ext uri="{FF2B5EF4-FFF2-40B4-BE49-F238E27FC236}">
                <a16:creationId xmlns:a16="http://schemas.microsoft.com/office/drawing/2014/main" id="{1679ED8B-8E74-8B47-8B43-EE78C8B308C2}"/>
              </a:ext>
            </a:extLst>
          </p:cNvPr>
          <p:cNvCxnSpPr/>
          <p:nvPr/>
        </p:nvCxnSpPr>
        <p:spPr>
          <a:xfrm>
            <a:off x="283356" y="939448"/>
            <a:ext cx="5291560" cy="0"/>
          </a:xfrm>
          <a:prstGeom prst="line">
            <a:avLst/>
          </a:prstGeom>
          <a:ln w="63500">
            <a:solidFill>
              <a:schemeClr val="accent4"/>
            </a:solidFill>
          </a:ln>
        </p:spPr>
        <p:style>
          <a:lnRef idx="1">
            <a:schemeClr val="accent1"/>
          </a:lnRef>
          <a:fillRef idx="0">
            <a:schemeClr val="accent1"/>
          </a:fillRef>
          <a:effectRef idx="0">
            <a:schemeClr val="accent1"/>
          </a:effectRef>
          <a:fontRef idx="minor">
            <a:schemeClr val="tx1"/>
          </a:fontRef>
        </p:style>
      </p:cxnSp>
      <p:sp>
        <p:nvSpPr>
          <p:cNvPr id="97" name="Subtitle 2">
            <a:extLst>
              <a:ext uri="{FF2B5EF4-FFF2-40B4-BE49-F238E27FC236}">
                <a16:creationId xmlns:a16="http://schemas.microsoft.com/office/drawing/2014/main" id="{4EC94491-6539-F941-898A-4BB887977E4E}"/>
              </a:ext>
            </a:extLst>
          </p:cNvPr>
          <p:cNvSpPr txBox="1">
            <a:spLocks/>
          </p:cNvSpPr>
          <p:nvPr/>
        </p:nvSpPr>
        <p:spPr>
          <a:xfrm>
            <a:off x="-18441" y="5766919"/>
            <a:ext cx="3715200" cy="231865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Starry night</a:t>
            </a:r>
          </a:p>
          <a:p>
            <a:pPr algn="l">
              <a:lnSpc>
                <a:spcPts val="3600"/>
              </a:lnSpc>
            </a:pPr>
            <a:r>
              <a:rPr lang="en-US" sz="2800" b="1" dirty="0" smtClean="0">
                <a:latin typeface="Fira Sans" panose="020B0503050000020004" pitchFamily="34" charset="0"/>
                <a:ea typeface="League Spartan" charset="0"/>
                <a:cs typeface="Poppins" pitchFamily="2" charset="77"/>
              </a:rPr>
              <a:t>Winter Wonderland</a:t>
            </a:r>
          </a:p>
          <a:p>
            <a:pPr algn="l">
              <a:lnSpc>
                <a:spcPts val="3600"/>
              </a:lnSpc>
            </a:pP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8" name="Subtitle 2">
            <a:extLst>
              <a:ext uri="{FF2B5EF4-FFF2-40B4-BE49-F238E27FC236}">
                <a16:creationId xmlns:a16="http://schemas.microsoft.com/office/drawing/2014/main" id="{4EC94491-6539-F941-898A-4BB887977E4E}"/>
              </a:ext>
            </a:extLst>
          </p:cNvPr>
          <p:cNvSpPr txBox="1">
            <a:spLocks/>
          </p:cNvSpPr>
          <p:nvPr/>
        </p:nvSpPr>
        <p:spPr>
          <a:xfrm>
            <a:off x="441344" y="3252754"/>
            <a:ext cx="7604036" cy="231249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Me and my community</a:t>
            </a:r>
          </a:p>
          <a:p>
            <a:pPr algn="l">
              <a:lnSpc>
                <a:spcPts val="3600"/>
              </a:lnSpc>
            </a:pPr>
            <a:r>
              <a:rPr lang="en-US" sz="2800" b="1" dirty="0" smtClean="0">
                <a:latin typeface="Fira Sans" panose="020B0503050000020004" pitchFamily="34" charset="0"/>
                <a:ea typeface="League Spartan" charset="0"/>
                <a:cs typeface="Poppins" pitchFamily="2" charset="77"/>
              </a:rPr>
              <a:t>Exploring Autumn</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9" name="Subtitle 2">
            <a:extLst>
              <a:ext uri="{FF2B5EF4-FFF2-40B4-BE49-F238E27FC236}">
                <a16:creationId xmlns:a16="http://schemas.microsoft.com/office/drawing/2014/main" id="{4EC94491-6539-F941-898A-4BB887977E4E}"/>
              </a:ext>
            </a:extLst>
          </p:cNvPr>
          <p:cNvSpPr txBox="1">
            <a:spLocks/>
          </p:cNvSpPr>
          <p:nvPr/>
        </p:nvSpPr>
        <p:spPr>
          <a:xfrm>
            <a:off x="2174067" y="7277617"/>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Dangerous dinosaurs</a:t>
            </a:r>
          </a:p>
          <a:p>
            <a:pPr algn="l">
              <a:lnSpc>
                <a:spcPts val="3600"/>
              </a:lnSpc>
            </a:pPr>
            <a:r>
              <a:rPr lang="en-US" sz="2800" b="1" dirty="0" smtClean="0">
                <a:latin typeface="Fira Sans" panose="020B0503050000020004" pitchFamily="34" charset="0"/>
                <a:ea typeface="League Spartan" charset="0"/>
                <a:cs typeface="Poppins" pitchFamily="2" charset="77"/>
              </a:rPr>
              <a:t>Puddles and Rainbows</a:t>
            </a:r>
          </a:p>
        </p:txBody>
      </p:sp>
      <p:sp>
        <p:nvSpPr>
          <p:cNvPr id="100" name="Subtitle 2">
            <a:extLst>
              <a:ext uri="{FF2B5EF4-FFF2-40B4-BE49-F238E27FC236}">
                <a16:creationId xmlns:a16="http://schemas.microsoft.com/office/drawing/2014/main" id="{4EC94491-6539-F941-898A-4BB887977E4E}"/>
              </a:ext>
            </a:extLst>
          </p:cNvPr>
          <p:cNvSpPr txBox="1">
            <a:spLocks/>
          </p:cNvSpPr>
          <p:nvPr/>
        </p:nvSpPr>
        <p:spPr>
          <a:xfrm>
            <a:off x="2551538" y="2193726"/>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3600" b="1" u="sng" dirty="0" smtClean="0">
                <a:latin typeface="Fira Sans" panose="020B0503050000020004" pitchFamily="34" charset="0"/>
                <a:ea typeface="League Spartan" charset="0"/>
                <a:cs typeface="Poppins" pitchFamily="2" charset="77"/>
              </a:rPr>
              <a:t>Topics</a:t>
            </a:r>
          </a:p>
          <a:p>
            <a:pPr algn="l">
              <a:lnSpc>
                <a:spcPts val="3600"/>
              </a:lnSpc>
            </a:pPr>
            <a:r>
              <a:rPr lang="en-US" sz="2800" b="1" dirty="0" smtClean="0">
                <a:latin typeface="Fira Sans" panose="020B0503050000020004" pitchFamily="34" charset="0"/>
                <a:ea typeface="League Spartan" charset="0"/>
                <a:cs typeface="Poppins" pitchFamily="2" charset="77"/>
              </a:rPr>
              <a:t> </a:t>
            </a:r>
            <a:endParaRPr lang="en-US" sz="2800" b="1" dirty="0">
              <a:latin typeface="Fira Sans" panose="020B0503050000020004" pitchFamily="34" charset="0"/>
              <a:ea typeface="League Spartan" charset="0"/>
              <a:cs typeface="Poppins" pitchFamily="2" charset="77"/>
            </a:endParaRPr>
          </a:p>
        </p:txBody>
      </p:sp>
      <p:sp>
        <p:nvSpPr>
          <p:cNvPr id="101" name="Subtitle 2">
            <a:extLst>
              <a:ext uri="{FF2B5EF4-FFF2-40B4-BE49-F238E27FC236}">
                <a16:creationId xmlns:a16="http://schemas.microsoft.com/office/drawing/2014/main" id="{4EC94491-6539-F941-898A-4BB887977E4E}"/>
              </a:ext>
            </a:extLst>
          </p:cNvPr>
          <p:cNvSpPr txBox="1">
            <a:spLocks/>
          </p:cNvSpPr>
          <p:nvPr/>
        </p:nvSpPr>
        <p:spPr>
          <a:xfrm>
            <a:off x="3288184" y="4685598"/>
            <a:ext cx="5663117" cy="177696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Once upon a time</a:t>
            </a:r>
          </a:p>
          <a:p>
            <a:pPr algn="l">
              <a:lnSpc>
                <a:spcPts val="3600"/>
              </a:lnSpc>
            </a:pPr>
            <a:r>
              <a:rPr lang="en-US" sz="2800" b="1" dirty="0" smtClean="0">
                <a:latin typeface="Fira Sans" panose="020B0503050000020004" pitchFamily="34" charset="0"/>
                <a:ea typeface="League Spartan" charset="0"/>
                <a:cs typeface="Poppins" pitchFamily="2" charset="77"/>
              </a:rPr>
              <a:t>Sparkle and Shine</a:t>
            </a:r>
          </a:p>
          <a:p>
            <a:pPr algn="l">
              <a:lnSpc>
                <a:spcPts val="3600"/>
              </a:lnSpc>
            </a:pPr>
            <a:endParaRPr lang="en-US" sz="2800" b="1" dirty="0">
              <a:latin typeface="Fira Sans" panose="020B0503050000020004" pitchFamily="34" charset="0"/>
              <a:ea typeface="League Spartan" charset="0"/>
              <a:cs typeface="Poppins" pitchFamily="2" charset="77"/>
            </a:endParaRPr>
          </a:p>
        </p:txBody>
      </p:sp>
      <p:sp>
        <p:nvSpPr>
          <p:cNvPr id="102" name="Subtitle 2">
            <a:extLst>
              <a:ext uri="{FF2B5EF4-FFF2-40B4-BE49-F238E27FC236}">
                <a16:creationId xmlns:a16="http://schemas.microsoft.com/office/drawing/2014/main" id="{4EC94491-6539-F941-898A-4BB887977E4E}"/>
              </a:ext>
            </a:extLst>
          </p:cNvPr>
          <p:cNvSpPr txBox="1">
            <a:spLocks/>
          </p:cNvSpPr>
          <p:nvPr/>
        </p:nvSpPr>
        <p:spPr>
          <a:xfrm>
            <a:off x="-36801" y="9252370"/>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Sunshine and Sunflowers</a:t>
            </a:r>
          </a:p>
          <a:p>
            <a:pPr algn="l">
              <a:lnSpc>
                <a:spcPts val="3600"/>
              </a:lnSpc>
            </a:pPr>
            <a:r>
              <a:rPr lang="en-US" sz="2800" b="1" dirty="0" smtClean="0">
                <a:latin typeface="Fira Sans" panose="020B0503050000020004" pitchFamily="34" charset="0"/>
                <a:ea typeface="League Spartan" charset="0"/>
                <a:cs typeface="Poppins" pitchFamily="2" charset="77"/>
              </a:rPr>
              <a:t>Shadows and Reflections</a:t>
            </a:r>
          </a:p>
        </p:txBody>
      </p:sp>
      <p:sp>
        <p:nvSpPr>
          <p:cNvPr id="109" name="Subtitle 2">
            <a:extLst>
              <a:ext uri="{FF2B5EF4-FFF2-40B4-BE49-F238E27FC236}">
                <a16:creationId xmlns:a16="http://schemas.microsoft.com/office/drawing/2014/main" id="{4EC94491-6539-F941-898A-4BB887977E4E}"/>
              </a:ext>
            </a:extLst>
          </p:cNvPr>
          <p:cNvSpPr txBox="1">
            <a:spLocks/>
          </p:cNvSpPr>
          <p:nvPr/>
        </p:nvSpPr>
        <p:spPr>
          <a:xfrm>
            <a:off x="2589754" y="11093416"/>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Big Wide World</a:t>
            </a:r>
          </a:p>
          <a:p>
            <a:pPr algn="l">
              <a:lnSpc>
                <a:spcPts val="3600"/>
              </a:lnSpc>
            </a:pPr>
            <a:r>
              <a:rPr lang="en-US" sz="2800" b="1" dirty="0" smtClean="0">
                <a:latin typeface="Fira Sans" panose="020B0503050000020004" pitchFamily="34" charset="0"/>
                <a:ea typeface="League Spartan" charset="0"/>
                <a:cs typeface="Poppins" pitchFamily="2" charset="77"/>
              </a:rPr>
              <a:t>Splash </a:t>
            </a:r>
          </a:p>
        </p:txBody>
      </p:sp>
      <p:sp>
        <p:nvSpPr>
          <p:cNvPr id="110" name="Subtitle 2">
            <a:extLst>
              <a:ext uri="{FF2B5EF4-FFF2-40B4-BE49-F238E27FC236}">
                <a16:creationId xmlns:a16="http://schemas.microsoft.com/office/drawing/2014/main" id="{4EC94491-6539-F941-898A-4BB887977E4E}"/>
              </a:ext>
            </a:extLst>
          </p:cNvPr>
          <p:cNvSpPr txBox="1">
            <a:spLocks/>
          </p:cNvSpPr>
          <p:nvPr/>
        </p:nvSpPr>
        <p:spPr>
          <a:xfrm>
            <a:off x="15379881" y="177250"/>
            <a:ext cx="6671175"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3600" b="1" u="sng" dirty="0" smtClean="0">
                <a:latin typeface="Fira Sans" panose="020B0503050000020004" pitchFamily="34" charset="0"/>
                <a:ea typeface="League Spartan" charset="0"/>
                <a:cs typeface="Poppins" pitchFamily="2" charset="77"/>
              </a:rPr>
              <a:t>Skills</a:t>
            </a:r>
          </a:p>
          <a:p>
            <a:pPr algn="l">
              <a:lnSpc>
                <a:spcPts val="3600"/>
              </a:lnSpc>
            </a:pPr>
            <a:r>
              <a:rPr lang="en-US" sz="2800" b="1" dirty="0" smtClean="0">
                <a:latin typeface="Fira Sans" panose="020B0503050000020004" pitchFamily="34" charset="0"/>
                <a:ea typeface="League Spartan" charset="0"/>
                <a:cs typeface="Poppins" pitchFamily="2" charset="77"/>
              </a:rPr>
              <a:t> </a:t>
            </a:r>
            <a:endParaRPr lang="en-US" sz="2800" b="1" dirty="0">
              <a:latin typeface="Fira Sans" panose="020B0503050000020004" pitchFamily="34" charset="0"/>
              <a:ea typeface="League Spartan" charset="0"/>
              <a:cs typeface="Poppins" pitchFamily="2" charset="77"/>
            </a:endParaRPr>
          </a:p>
        </p:txBody>
      </p:sp>
      <p:sp>
        <p:nvSpPr>
          <p:cNvPr id="111" name="Subtitle 2">
            <a:extLst>
              <a:ext uri="{FF2B5EF4-FFF2-40B4-BE49-F238E27FC236}">
                <a16:creationId xmlns:a16="http://schemas.microsoft.com/office/drawing/2014/main" id="{4EC94491-6539-F941-898A-4BB887977E4E}"/>
              </a:ext>
            </a:extLst>
          </p:cNvPr>
          <p:cNvSpPr txBox="1">
            <a:spLocks/>
          </p:cNvSpPr>
          <p:nvPr/>
        </p:nvSpPr>
        <p:spPr>
          <a:xfrm>
            <a:off x="12993621" y="865110"/>
            <a:ext cx="11657079" cy="763087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Talk about the different occupations that familiar adults and members of their community </a:t>
            </a:r>
          </a:p>
          <a:p>
            <a:pPr algn="l">
              <a:lnSpc>
                <a:spcPts val="3600"/>
              </a:lnSpc>
            </a:pPr>
            <a:endParaRPr lang="en-US" sz="28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algn="l">
              <a:lnSpc>
                <a:spcPts val="3600"/>
              </a:lnSpc>
            </a:pPr>
            <a:r>
              <a:rPr lang="en-US" sz="28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Name and talk about man-made features in the local environment, including shops, houses, streets and parks </a:t>
            </a:r>
          </a:p>
          <a:p>
            <a:pPr algn="l">
              <a:lnSpc>
                <a:spcPts val="3600"/>
              </a:lnSpc>
            </a:pPr>
            <a:endParaRPr lang="en-US" sz="28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algn="l">
              <a:lnSpc>
                <a:spcPts val="3600"/>
              </a:lnSpc>
            </a:pPr>
            <a:r>
              <a:rPr lang="en-US" sz="28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Take photographs, draw simple picture maps and collect simple data during fieldwork activities </a:t>
            </a:r>
          </a:p>
          <a:p>
            <a:pPr algn="l">
              <a:lnSpc>
                <a:spcPts val="3600"/>
              </a:lnSpc>
            </a:pPr>
            <a:endParaRPr lang="en-US" sz="28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algn="l">
              <a:lnSpc>
                <a:spcPts val="3600"/>
              </a:lnSpc>
            </a:pPr>
            <a:r>
              <a:rPr lang="en-US" sz="28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how they can look after their environment </a:t>
            </a:r>
          </a:p>
          <a:p>
            <a:pPr algn="l">
              <a:lnSpc>
                <a:spcPts val="3600"/>
              </a:lnSpc>
            </a:pPr>
            <a:endParaRPr lang="en-US" sz="28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algn="l">
              <a:lnSpc>
                <a:spcPts val="3600"/>
              </a:lnSpc>
            </a:pPr>
            <a:r>
              <a:rPr lang="en-US" sz="28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Show an awareness of the similarities and differences between people in different communities and groups from around the </a:t>
            </a:r>
            <a:r>
              <a:rPr lang="en-US" sz="28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world</a:t>
            </a:r>
          </a:p>
          <a:p>
            <a:pPr algn="l">
              <a:lnSpc>
                <a:spcPts val="3600"/>
              </a:lnSpc>
            </a:pPr>
            <a:endParaRPr lang="en-US" sz="28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algn="l">
              <a:lnSpc>
                <a:spcPts val="3600"/>
              </a:lnSpc>
            </a:pPr>
            <a:r>
              <a:rPr lang="en-US" sz="28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Notice and begin to describe patterns of weather in summer </a:t>
            </a:r>
            <a:r>
              <a:rPr lang="en-US" sz="280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and winter</a:t>
            </a:r>
            <a:endParaRPr lang="en-US" sz="28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algn="l">
              <a:lnSpc>
                <a:spcPts val="3600"/>
              </a:lnSpc>
            </a:pPr>
            <a:endParaRPr lang="en-US" sz="28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2" name="Rectangle 1"/>
          <p:cNvSpPr/>
          <p:nvPr/>
        </p:nvSpPr>
        <p:spPr>
          <a:xfrm>
            <a:off x="7812797" y="9972915"/>
            <a:ext cx="7022353" cy="3785652"/>
          </a:xfrm>
          <a:prstGeom prst="rect">
            <a:avLst/>
          </a:prstGeom>
        </p:spPr>
        <p:txBody>
          <a:bodyPr wrap="square">
            <a:spAutoFit/>
          </a:bodyPr>
          <a:lstStyle/>
          <a:p>
            <a:pPr>
              <a:lnSpc>
                <a:spcPts val="3600"/>
              </a:lnSpc>
            </a:pPr>
            <a:r>
              <a:rPr lang="en-US" sz="2800" dirty="0">
                <a:latin typeface="Fira Sans Light" panose="020B0403050000020004" pitchFamily="34" charset="0"/>
                <a:ea typeface="Open Sans Light" panose="020B0306030504020204" pitchFamily="34" charset="0"/>
                <a:cs typeface="Open Sans Light" panose="020B0306030504020204" pitchFamily="34" charset="0"/>
              </a:rPr>
              <a:t>Describe how the weather, plants and animals of one place is different to another using simple geographical terms </a:t>
            </a:r>
          </a:p>
          <a:p>
            <a:pPr>
              <a:lnSpc>
                <a:spcPts val="3600"/>
              </a:lnSpc>
            </a:pPr>
            <a:endParaRPr lang="en-US" sz="2800" dirty="0">
              <a:latin typeface="Fira Sans Light" panose="020B0403050000020004" pitchFamily="34" charset="0"/>
              <a:ea typeface="Open Sans Light" panose="020B0306030504020204" pitchFamily="34" charset="0"/>
              <a:cs typeface="Open Sans Light" panose="020B0306030504020204" pitchFamily="34" charset="0"/>
            </a:endParaRPr>
          </a:p>
          <a:p>
            <a:pPr>
              <a:lnSpc>
                <a:spcPts val="3600"/>
              </a:lnSpc>
            </a:pPr>
            <a:r>
              <a:rPr lang="en-US" sz="2800" dirty="0">
                <a:latin typeface="Fira Sans Light" panose="020B0403050000020004" pitchFamily="34" charset="0"/>
                <a:ea typeface="Open Sans Light" panose="020B0306030504020204" pitchFamily="34" charset="0"/>
                <a:cs typeface="Open Sans Light" panose="020B0306030504020204" pitchFamily="34" charset="0"/>
              </a:rPr>
              <a:t>Make and use simple maps in their play to represent places and journeys, real and imagined </a:t>
            </a:r>
          </a:p>
          <a:p>
            <a:pPr>
              <a:lnSpc>
                <a:spcPts val="3600"/>
              </a:lnSpc>
            </a:pPr>
            <a:endParaRPr lang="en-US" sz="2800" dirty="0">
              <a:latin typeface="Fira Sans Light" panose="020B0403050000020004" pitchFamily="34" charset="0"/>
              <a:ea typeface="Open Sans Light" panose="020B0306030504020204" pitchFamily="34" charset="0"/>
              <a:cs typeface="Open Sans Light" panose="020B0306030504020204" pitchFamily="34" charset="0"/>
            </a:endParaRPr>
          </a:p>
          <a:p>
            <a:pPr>
              <a:lnSpc>
                <a:spcPts val="3600"/>
              </a:lnSpc>
            </a:pPr>
            <a:r>
              <a:rPr lang="en-US" sz="2800" dirty="0">
                <a:latin typeface="Fira Sans Light" panose="020B0403050000020004" pitchFamily="34" charset="0"/>
                <a:ea typeface="Open Sans Light" panose="020B0306030504020204" pitchFamily="34" charset="0"/>
                <a:cs typeface="Open Sans Light" panose="020B0306030504020204" pitchFamily="34" charset="0"/>
              </a:rPr>
              <a:t>Notice and begin to describe patterns of weather in summer and winter </a:t>
            </a:r>
          </a:p>
        </p:txBody>
      </p:sp>
      <p:sp>
        <p:nvSpPr>
          <p:cNvPr id="113" name="Rectangle 112"/>
          <p:cNvSpPr/>
          <p:nvPr/>
        </p:nvSpPr>
        <p:spPr>
          <a:xfrm>
            <a:off x="16527801" y="8622206"/>
            <a:ext cx="7022353" cy="5170646"/>
          </a:xfrm>
          <a:prstGeom prst="rect">
            <a:avLst/>
          </a:prstGeom>
        </p:spPr>
        <p:txBody>
          <a:bodyPr wrap="square">
            <a:spAutoFit/>
          </a:bodyPr>
          <a:lstStyle/>
          <a:p>
            <a:pPr>
              <a:lnSpc>
                <a:spcPts val="3600"/>
              </a:lnSpc>
            </a:pPr>
            <a:r>
              <a:rPr lang="en-US" sz="2800" dirty="0" smtClean="0">
                <a:latin typeface="Fira Sans Light" panose="020B0403050000020004" pitchFamily="34" charset="0"/>
                <a:ea typeface="Open Sans Light" panose="020B0306030504020204" pitchFamily="34" charset="0"/>
                <a:cs typeface="Open Sans Light" panose="020B0306030504020204" pitchFamily="34" charset="0"/>
              </a:rPr>
              <a:t>Describe how two places are the same of different using simple picture maps, photograph, data and other geographical resources </a:t>
            </a:r>
          </a:p>
          <a:p>
            <a:pPr>
              <a:lnSpc>
                <a:spcPts val="3600"/>
              </a:lnSpc>
            </a:pPr>
            <a:endParaRPr lang="en-US" sz="2800" dirty="0">
              <a:latin typeface="Fira Sans Light" panose="020B0403050000020004" pitchFamily="34" charset="0"/>
              <a:ea typeface="Open Sans Light" panose="020B0306030504020204" pitchFamily="34" charset="0"/>
              <a:cs typeface="Open Sans Light" panose="020B0306030504020204" pitchFamily="34" charset="0"/>
            </a:endParaRPr>
          </a:p>
          <a:p>
            <a:pPr>
              <a:lnSpc>
                <a:spcPts val="3600"/>
              </a:lnSpc>
            </a:pPr>
            <a:r>
              <a:rPr lang="en-US" sz="2800" dirty="0" smtClean="0">
                <a:latin typeface="Fira Sans Light" panose="020B0403050000020004" pitchFamily="34" charset="0"/>
                <a:ea typeface="Open Sans Light" panose="020B0306030504020204" pitchFamily="34" charset="0"/>
                <a:cs typeface="Open Sans Light" panose="020B0306030504020204" pitchFamily="34" charset="0"/>
              </a:rPr>
              <a:t>Begin to notice and talk about the different places around the world, including oceans and seas</a:t>
            </a:r>
          </a:p>
          <a:p>
            <a:pPr>
              <a:lnSpc>
                <a:spcPts val="3600"/>
              </a:lnSpc>
            </a:pPr>
            <a:endParaRPr lang="en-US" sz="2800" dirty="0">
              <a:latin typeface="Fira Sans Light" panose="020B0403050000020004" pitchFamily="34" charset="0"/>
              <a:ea typeface="Open Sans Light" panose="020B0306030504020204" pitchFamily="34" charset="0"/>
              <a:cs typeface="Open Sans Light" panose="020B0306030504020204" pitchFamily="34" charset="0"/>
            </a:endParaRPr>
          </a:p>
          <a:p>
            <a:pPr>
              <a:lnSpc>
                <a:spcPts val="3600"/>
              </a:lnSpc>
            </a:pPr>
            <a:r>
              <a:rPr lang="en-US" sz="2800" dirty="0" smtClean="0">
                <a:latin typeface="Fira Sans Light" panose="020B0403050000020004" pitchFamily="34" charset="0"/>
                <a:ea typeface="Open Sans Light" panose="020B0306030504020204" pitchFamily="34" charset="0"/>
                <a:cs typeface="Open Sans Light" panose="020B0306030504020204" pitchFamily="34" charset="0"/>
              </a:rPr>
              <a:t>Describe a contrasting environment to their own</a:t>
            </a:r>
          </a:p>
          <a:p>
            <a:pPr>
              <a:lnSpc>
                <a:spcPts val="3600"/>
              </a:lnSpc>
            </a:pPr>
            <a:endParaRPr lang="en-US" sz="2800" dirty="0">
              <a:latin typeface="Fira Sans Light" panose="020B0403050000020004" pitchFamily="34" charset="0"/>
              <a:ea typeface="Open Sans Light" panose="020B0306030504020204" pitchFamily="34" charset="0"/>
              <a:cs typeface="Open Sans Light" panose="020B0306030504020204" pitchFamily="34" charset="0"/>
            </a:endParaRPr>
          </a:p>
          <a:p>
            <a:pPr>
              <a:lnSpc>
                <a:spcPts val="3600"/>
              </a:lnSpc>
            </a:pPr>
            <a:r>
              <a:rPr lang="en-US" sz="2800" dirty="0" smtClean="0">
                <a:latin typeface="Fira Sans Light" panose="020B0403050000020004" pitchFamily="34" charset="0"/>
                <a:ea typeface="Open Sans Light" panose="020B0306030504020204" pitchFamily="34" charset="0"/>
                <a:cs typeface="Open Sans Light" panose="020B0306030504020204" pitchFamily="34" charset="0"/>
              </a:rPr>
              <a:t>Record observations about the way the local environment changes throughout each season </a:t>
            </a:r>
            <a:endParaRPr lang="en-US" sz="2800" dirty="0">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41519209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a:off x="6226273" y="49396"/>
            <a:ext cx="9051323"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4277261" y="9215052"/>
            <a:ext cx="645639" cy="1071948"/>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009796" y="4284706"/>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668588" y="3212756"/>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8617867" y="8683712"/>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85" name="TextBox 284">
            <a:extLst>
              <a:ext uri="{FF2B5EF4-FFF2-40B4-BE49-F238E27FC236}">
                <a16:creationId xmlns:a16="http://schemas.microsoft.com/office/drawing/2014/main" id="{202115F2-E615-9546-994F-06913BDC1160}"/>
              </a:ext>
            </a:extLst>
          </p:cNvPr>
          <p:cNvSpPr txBox="1"/>
          <p:nvPr/>
        </p:nvSpPr>
        <p:spPr>
          <a:xfrm>
            <a:off x="196765" y="3175229"/>
            <a:ext cx="5890493" cy="4278094"/>
          </a:xfrm>
          <a:prstGeom prst="rect">
            <a:avLst/>
          </a:prstGeom>
          <a:noFill/>
        </p:spPr>
        <p:txBody>
          <a:bodyPr wrap="square" rtlCol="0" anchor="ctr" anchorCtr="0">
            <a:spAutoFit/>
          </a:bodyPr>
          <a:lstStyle/>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Identify patterns in daily and seasonal weather </a:t>
            </a: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Name and describe the purpose of human features and landmarks </a:t>
            </a: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Name important buildings and places and explain their importance </a:t>
            </a:r>
          </a:p>
          <a:p>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286" name="Subtitle 2">
            <a:extLst>
              <a:ext uri="{FF2B5EF4-FFF2-40B4-BE49-F238E27FC236}">
                <a16:creationId xmlns:a16="http://schemas.microsoft.com/office/drawing/2014/main" id="{21FE07F3-9EF9-9A4A-9E3C-C6D1D8A7338A}"/>
              </a:ext>
            </a:extLst>
          </p:cNvPr>
          <p:cNvSpPr txBox="1">
            <a:spLocks/>
          </p:cNvSpPr>
          <p:nvPr/>
        </p:nvSpPr>
        <p:spPr>
          <a:xfrm>
            <a:off x="15400752" y="1749609"/>
            <a:ext cx="8510768" cy="1087483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Name and locate the world’s seven continents and five oceans on a world map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Name and locate the four countries of the UK and their capital cities on a map, atlas or globe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the similarities and differences between two places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Locate hot and cold areas of the world in relation to the equator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Use basic geographical vocabulary to identify and describe physical features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the characteristics of a settlement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Use simple directional and positional language to give directions, describe the location of features and discuss where things are in relation to each other</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features and landmarks on an aerial photograph or plan perspective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Draw or read a simple picture map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Collect simple data during fieldwork activities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Carry out fieldwork to identify characteristics of the school grounds or locality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ways to protect the natural environments, such as woodlands, hedgerows and meadows</a:t>
            </a:r>
          </a:p>
          <a:p>
            <a:pPr marL="457200" indent="-457200" algn="l">
              <a:lnSpc>
                <a:spcPts val="3600"/>
              </a:lnSpc>
              <a:buFont typeface="Arial" panose="020B0604020202020204" pitchFamily="34" charset="0"/>
              <a:buChar char="•"/>
            </a:pP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291" name="TextBox 290">
            <a:extLst>
              <a:ext uri="{FF2B5EF4-FFF2-40B4-BE49-F238E27FC236}">
                <a16:creationId xmlns:a16="http://schemas.microsoft.com/office/drawing/2014/main" id="{16B614EB-32D2-EF47-88CE-B59FFE224DD0}"/>
              </a:ext>
            </a:extLst>
          </p:cNvPr>
          <p:cNvSpPr txBox="1"/>
          <p:nvPr/>
        </p:nvSpPr>
        <p:spPr>
          <a:xfrm>
            <a:off x="16001028" y="1259189"/>
            <a:ext cx="2874505" cy="553998"/>
          </a:xfrm>
          <a:prstGeom prst="rect">
            <a:avLst/>
          </a:prstGeom>
          <a:noFill/>
        </p:spPr>
        <p:txBody>
          <a:bodyPr wrap="none" rtlCol="0" anchor="ctr" anchorCtr="0">
            <a:spAutoFit/>
          </a:bodyPr>
          <a:lstStyle/>
          <a:p>
            <a:r>
              <a:rPr lang="en-US" sz="3000" b="1" dirty="0" smtClean="0">
                <a:solidFill>
                  <a:schemeClr val="tx2"/>
                </a:solidFill>
                <a:latin typeface="Fira Sans" panose="020B0503050000020004" pitchFamily="34" charset="0"/>
                <a:ea typeface="League Spartan" charset="0"/>
                <a:cs typeface="Poppins" pitchFamily="2" charset="77"/>
              </a:rPr>
              <a:t>Our wonderful world</a:t>
            </a:r>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274642" y="4459245"/>
            <a:ext cx="5765007"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296" name="TextBox 295">
            <a:extLst>
              <a:ext uri="{FF2B5EF4-FFF2-40B4-BE49-F238E27FC236}">
                <a16:creationId xmlns:a16="http://schemas.microsoft.com/office/drawing/2014/main" id="{D437FCD9-43AF-5947-B591-0B2B84B1D5BF}"/>
              </a:ext>
            </a:extLst>
          </p:cNvPr>
          <p:cNvSpPr txBox="1"/>
          <p:nvPr/>
        </p:nvSpPr>
        <p:spPr>
          <a:xfrm>
            <a:off x="5973110" y="9222715"/>
            <a:ext cx="6440937" cy="2215991"/>
          </a:xfrm>
          <a:prstGeom prst="rect">
            <a:avLst/>
          </a:prstGeom>
          <a:noFill/>
        </p:spPr>
        <p:txBody>
          <a:bodyPr wrap="square" rtlCol="0" anchor="ctr" anchorCtr="0">
            <a:spAutoFit/>
          </a:bodyPr>
          <a:lstStyle/>
          <a:p>
            <a:r>
              <a:rPr lang="en-US" sz="3000" b="1" dirty="0" smtClean="0">
                <a:solidFill>
                  <a:schemeClr val="tx2"/>
                </a:solidFill>
                <a:latin typeface="Fira Sans" panose="020B0503050000020004" pitchFamily="34" charset="0"/>
                <a:ea typeface="League Spartan" charset="0"/>
                <a:cs typeface="Poppins" pitchFamily="2" charset="77"/>
              </a:rPr>
              <a:t>Seasonal changes</a:t>
            </a: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Describe in simple terms how a physical process or human behaviour has affected an area, place or human activity </a:t>
            </a: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297" name="Subtitle 2">
            <a:extLst>
              <a:ext uri="{FF2B5EF4-FFF2-40B4-BE49-F238E27FC236}">
                <a16:creationId xmlns:a16="http://schemas.microsoft.com/office/drawing/2014/main" id="{DDC3D6FC-7EB1-754F-BF2F-F6735711A5F3}"/>
              </a:ext>
            </a:extLst>
          </p:cNvPr>
          <p:cNvSpPr txBox="1">
            <a:spLocks/>
          </p:cNvSpPr>
          <p:nvPr/>
        </p:nvSpPr>
        <p:spPr>
          <a:xfrm>
            <a:off x="8586451" y="1180960"/>
            <a:ext cx="6670977" cy="114294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natural and man-made materials in the environment </a:t>
            </a: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6"/>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56128" y="32701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Y1</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1679054" y="292260"/>
            <a:ext cx="4996597" cy="168463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     Childhood</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how a place or geographical feature has changed over time</a:t>
            </a:r>
          </a:p>
        </p:txBody>
      </p:sp>
      <p:sp>
        <p:nvSpPr>
          <p:cNvPr id="17" name="Rectangle 16"/>
          <p:cNvSpPr/>
          <p:nvPr/>
        </p:nvSpPr>
        <p:spPr>
          <a:xfrm>
            <a:off x="431719" y="2347784"/>
            <a:ext cx="2725426" cy="523220"/>
          </a:xfrm>
          <a:prstGeom prst="rect">
            <a:avLst/>
          </a:prstGeom>
        </p:spPr>
        <p:txBody>
          <a:bodyPr wrap="none">
            <a:spAutoFit/>
          </a:bodyPr>
          <a:lstStyle/>
          <a:p>
            <a:r>
              <a:rPr lang="en-US" sz="2800" b="1" dirty="0">
                <a:solidFill>
                  <a:schemeClr val="tx2"/>
                </a:solidFill>
                <a:latin typeface="Fira Sans" panose="020B0503050000020004" pitchFamily="34" charset="0"/>
                <a:ea typeface="League Spartan" charset="0"/>
                <a:cs typeface="Poppins" pitchFamily="2" charset="77"/>
              </a:rPr>
              <a:t>Bright lights, big city</a:t>
            </a:r>
          </a:p>
        </p:txBody>
      </p:sp>
      <p:sp>
        <p:nvSpPr>
          <p:cNvPr id="123" name="TextBox 122">
            <a:extLst>
              <a:ext uri="{FF2B5EF4-FFF2-40B4-BE49-F238E27FC236}">
                <a16:creationId xmlns:a16="http://schemas.microsoft.com/office/drawing/2014/main" id="{D437FCD9-43AF-5947-B591-0B2B84B1D5BF}"/>
              </a:ext>
            </a:extLst>
          </p:cNvPr>
          <p:cNvSpPr txBox="1"/>
          <p:nvPr/>
        </p:nvSpPr>
        <p:spPr>
          <a:xfrm>
            <a:off x="9561099" y="666888"/>
            <a:ext cx="2723823" cy="553998"/>
          </a:xfrm>
          <a:prstGeom prst="rect">
            <a:avLst/>
          </a:prstGeom>
          <a:noFill/>
        </p:spPr>
        <p:txBody>
          <a:bodyPr wrap="none" rtlCol="0" anchor="ctr" anchorCtr="0">
            <a:spAutoFit/>
          </a:bodyPr>
          <a:lstStyle/>
          <a:p>
            <a:r>
              <a:rPr lang="en-US" sz="3000" b="1" dirty="0" smtClean="0">
                <a:solidFill>
                  <a:schemeClr val="tx2"/>
                </a:solidFill>
                <a:latin typeface="Fira Sans" panose="020B0503050000020004" pitchFamily="34" charset="0"/>
                <a:ea typeface="League Spartan" charset="0"/>
                <a:cs typeface="Poppins" pitchFamily="2" charset="77"/>
              </a:rPr>
              <a:t>Everyday materials</a:t>
            </a:r>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124" name="TextBox 123">
            <a:extLst>
              <a:ext uri="{FF2B5EF4-FFF2-40B4-BE49-F238E27FC236}">
                <a16:creationId xmlns:a16="http://schemas.microsoft.com/office/drawing/2014/main" id="{D437FCD9-43AF-5947-B591-0B2B84B1D5BF}"/>
              </a:ext>
            </a:extLst>
          </p:cNvPr>
          <p:cNvSpPr txBox="1"/>
          <p:nvPr/>
        </p:nvSpPr>
        <p:spPr>
          <a:xfrm>
            <a:off x="6505127" y="11099444"/>
            <a:ext cx="6440937" cy="2616101"/>
          </a:xfrm>
          <a:prstGeom prst="rect">
            <a:avLst/>
          </a:prstGeom>
          <a:noFill/>
        </p:spPr>
        <p:txBody>
          <a:bodyPr wrap="square" rtlCol="0" anchor="ctr" anchorCtr="0">
            <a:spAutoFit/>
          </a:bodyPr>
          <a:lstStyle/>
          <a:p>
            <a:pPr algn="r"/>
            <a:r>
              <a:rPr lang="en-US" sz="3000" b="1" dirty="0" smtClean="0">
                <a:solidFill>
                  <a:schemeClr val="tx2"/>
                </a:solidFill>
                <a:latin typeface="Fira Sans" panose="020B0503050000020004" pitchFamily="34" charset="0"/>
                <a:ea typeface="League Spartan" charset="0"/>
                <a:cs typeface="Poppins" pitchFamily="2" charset="77"/>
              </a:rPr>
              <a:t>School days</a:t>
            </a:r>
          </a:p>
          <a:p>
            <a:pPr marL="457200" indent="-457200" algn="r">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Describe how pollution and litter affect the local environment and school grounds </a:t>
            </a:r>
          </a:p>
          <a:p>
            <a:pPr marL="457200" indent="-457200" algn="r">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Describe how a place or geographical feature has changed over time</a:t>
            </a: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pPr algn="r"/>
            <a:endParaRPr lang="en-US" sz="3000" b="1" dirty="0">
              <a:solidFill>
                <a:schemeClr val="tx2"/>
              </a:solidFill>
              <a:latin typeface="Fira Sans" panose="020B0503050000020004" pitchFamily="34" charset="0"/>
              <a:ea typeface="League Spartan" charset="0"/>
              <a:cs typeface="Poppins" pitchFamily="2" charset="77"/>
            </a:endParaRPr>
          </a:p>
        </p:txBody>
      </p:sp>
    </p:spTree>
    <p:extLst>
      <p:ext uri="{BB962C8B-B14F-4D97-AF65-F5344CB8AC3E}">
        <p14:creationId xmlns:p14="http://schemas.microsoft.com/office/powerpoint/2010/main" val="469037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5269908" y="213488"/>
            <a:ext cx="10041237"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4281186" y="2350545"/>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7648008" y="523531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544210" y="10135579"/>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1673565" y="8974609"/>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Y2</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5606014" y="335142"/>
            <a:ext cx="7296384" cy="1222966"/>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Movers and shakers</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Name, locate and explain the significance of a place </a:t>
            </a:r>
          </a:p>
        </p:txBody>
      </p:sp>
      <p:sp>
        <p:nvSpPr>
          <p:cNvPr id="112" name="Subtitle 2">
            <a:extLst>
              <a:ext uri="{FF2B5EF4-FFF2-40B4-BE49-F238E27FC236}">
                <a16:creationId xmlns:a16="http://schemas.microsoft.com/office/drawing/2014/main" id="{4EC94491-6539-F941-898A-4BB887977E4E}"/>
              </a:ext>
            </a:extLst>
          </p:cNvPr>
          <p:cNvSpPr txBox="1">
            <a:spLocks/>
          </p:cNvSpPr>
          <p:nvPr/>
        </p:nvSpPr>
        <p:spPr>
          <a:xfrm>
            <a:off x="7720819" y="9707764"/>
            <a:ext cx="5663117" cy="168463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Magnificent monarchs</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Draw or read a range of simple maps that use symbols and a key </a:t>
            </a:r>
          </a:p>
        </p:txBody>
      </p:sp>
      <p:sp>
        <p:nvSpPr>
          <p:cNvPr id="113" name="Subtitle 2">
            <a:extLst>
              <a:ext uri="{FF2B5EF4-FFF2-40B4-BE49-F238E27FC236}">
                <a16:creationId xmlns:a16="http://schemas.microsoft.com/office/drawing/2014/main" id="{4EC94491-6539-F941-898A-4BB887977E4E}"/>
              </a:ext>
            </a:extLst>
          </p:cNvPr>
          <p:cNvSpPr txBox="1">
            <a:spLocks/>
          </p:cNvSpPr>
          <p:nvPr/>
        </p:nvSpPr>
        <p:spPr>
          <a:xfrm>
            <a:off x="15419265" y="335142"/>
            <a:ext cx="7181569" cy="268798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Uses of materials</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the properties of natural and man-made materials and where they are found in the environment</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how human behaviour can be beneficial to local and global environments, now and in the longer term  </a:t>
            </a:r>
          </a:p>
        </p:txBody>
      </p:sp>
      <p:sp>
        <p:nvSpPr>
          <p:cNvPr id="114" name="Subtitle 2">
            <a:extLst>
              <a:ext uri="{FF2B5EF4-FFF2-40B4-BE49-F238E27FC236}">
                <a16:creationId xmlns:a16="http://schemas.microsoft.com/office/drawing/2014/main" id="{4EC94491-6539-F941-898A-4BB887977E4E}"/>
              </a:ext>
            </a:extLst>
          </p:cNvPr>
          <p:cNvSpPr txBox="1">
            <a:spLocks/>
          </p:cNvSpPr>
          <p:nvPr/>
        </p:nvSpPr>
        <p:spPr>
          <a:xfrm>
            <a:off x="15558364" y="4129792"/>
            <a:ext cx="8700668" cy="786478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Let’s explore the world </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Name and locate the seas surrounding the UK, as well as seas, the five oceans and seven continents on a world map or globe</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characteristics of the four countries and major cities of the UK</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and compare the human and physical similarities and differences between an area of the UK and a contrasting non-European country</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simple weather patterns of hot and cold places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Locate the equator and the North and South poles on a world map or globe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Use simple compass directions to describe the location of features or a route on a map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Collect and organize simple data in charts and tables from primary sources and secondary sources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Ask and answer simple geographical questions through observation or simple data collection during fieldwork activities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ways to improve the local environment </a:t>
            </a:r>
          </a:p>
        </p:txBody>
      </p:sp>
      <p:sp>
        <p:nvSpPr>
          <p:cNvPr id="115" name="Subtitle 2">
            <a:extLst>
              <a:ext uri="{FF2B5EF4-FFF2-40B4-BE49-F238E27FC236}">
                <a16:creationId xmlns:a16="http://schemas.microsoft.com/office/drawing/2014/main" id="{4EC94491-6539-F941-898A-4BB887977E4E}"/>
              </a:ext>
            </a:extLst>
          </p:cNvPr>
          <p:cNvSpPr txBox="1">
            <a:spLocks/>
          </p:cNvSpPr>
          <p:nvPr/>
        </p:nvSpPr>
        <p:spPr>
          <a:xfrm>
            <a:off x="-29214" y="2059925"/>
            <a:ext cx="5412193" cy="716305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Coastline</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Use geographical vocabulary to describe how and why people use a range of human features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Study aerial photographs to describe the features and characteristics of an area of land</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how an environment has or might change over time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in simple terms, the effects of erosion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the size, locality and function of a local industry </a:t>
            </a: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4766248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a:off x="6226273" y="49396"/>
            <a:ext cx="9051323"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4277261" y="9215052"/>
            <a:ext cx="645639" cy="1071948"/>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009796" y="4284706"/>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668588" y="3212756"/>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8617867" y="8683712"/>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85" name="TextBox 284">
            <a:extLst>
              <a:ext uri="{FF2B5EF4-FFF2-40B4-BE49-F238E27FC236}">
                <a16:creationId xmlns:a16="http://schemas.microsoft.com/office/drawing/2014/main" id="{202115F2-E615-9546-994F-06913BDC1160}"/>
              </a:ext>
            </a:extLst>
          </p:cNvPr>
          <p:cNvSpPr txBox="1"/>
          <p:nvPr/>
        </p:nvSpPr>
        <p:spPr>
          <a:xfrm>
            <a:off x="141161" y="3852219"/>
            <a:ext cx="5890493" cy="4678204"/>
          </a:xfrm>
          <a:prstGeom prst="rect">
            <a:avLst/>
          </a:prstGeom>
          <a:noFill/>
        </p:spPr>
        <p:txBody>
          <a:bodyPr wrap="square" rtlCol="0" anchor="ctr" anchorCtr="0">
            <a:spAutoFit/>
          </a:bodyPr>
          <a:lstStyle/>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Name and locate significant volcanoes and plate boundaries and explain why they are important </a:t>
            </a: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Describe how a significant geographical activity has changed a landscape in the short or long term </a:t>
            </a: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Name and describe the types, appearance and properties of rocks </a:t>
            </a: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Describe the parts of a volcano or earthquake </a:t>
            </a: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286" name="Subtitle 2">
            <a:extLst>
              <a:ext uri="{FF2B5EF4-FFF2-40B4-BE49-F238E27FC236}">
                <a16:creationId xmlns:a16="http://schemas.microsoft.com/office/drawing/2014/main" id="{21FE07F3-9EF9-9A4A-9E3C-C6D1D8A7338A}"/>
              </a:ext>
            </a:extLst>
          </p:cNvPr>
          <p:cNvSpPr txBox="1">
            <a:spLocks/>
          </p:cNvSpPr>
          <p:nvPr/>
        </p:nvSpPr>
        <p:spPr>
          <a:xfrm>
            <a:off x="15343085" y="1320633"/>
            <a:ext cx="8510768" cy="125799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Locate countries and major cities in Europe (including Russia) on a world map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Name, locate and describe some major countries and cities in the UK</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Locate significant places using latitude and longitude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Classify, compare and contrast different types of geographical feature</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the activity of plate tectonics and how this has changed the Earth’s surface over time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the five major climate zones on Earth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Name and describe the properties of the Earth’s four layers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how the weather affects the use of urban and rural environments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the type and characteristics of settlement or land use in an area or region</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the meaning of the term ‘carbon footprint’ and explain some of the ways this can be reduced to protect the environment </a:t>
            </a:r>
          </a:p>
          <a:p>
            <a:pPr marL="457200" indent="-457200" algn="l">
              <a:lnSpc>
                <a:spcPts val="3600"/>
              </a:lnSpc>
              <a:buFont typeface="Arial" panose="020B0604020202020204" pitchFamily="34" charset="0"/>
              <a:buChar char="•"/>
            </a:pPr>
            <a:r>
              <a:rPr lang="en-US" sz="2600"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Analyse</a:t>
            </a: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maps, atlases and globes, including digital mapping to locate countries and describe features studied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Use the eight points of a compass to locate a geographical feature or place on a map </a:t>
            </a:r>
          </a:p>
          <a:p>
            <a:pPr marL="457200" indent="-457200" algn="l">
              <a:lnSpc>
                <a:spcPts val="3600"/>
              </a:lnSpc>
              <a:buFont typeface="Arial" panose="020B0604020202020204" pitchFamily="34" charset="0"/>
              <a:buChar char="•"/>
            </a:pPr>
            <a:r>
              <a:rPr lang="en-US" sz="2600"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Analyse</a:t>
            </a: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primary data, identifying any patterns observed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Use four-figure grid references to describe the location of objects and places on a simple map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Gather evidence to answer a geographical question or enquiry </a:t>
            </a: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291" name="TextBox 290">
            <a:extLst>
              <a:ext uri="{FF2B5EF4-FFF2-40B4-BE49-F238E27FC236}">
                <a16:creationId xmlns:a16="http://schemas.microsoft.com/office/drawing/2014/main" id="{16B614EB-32D2-EF47-88CE-B59FFE224DD0}"/>
              </a:ext>
            </a:extLst>
          </p:cNvPr>
          <p:cNvSpPr txBox="1"/>
          <p:nvPr/>
        </p:nvSpPr>
        <p:spPr>
          <a:xfrm>
            <a:off x="16001028" y="621876"/>
            <a:ext cx="3063659" cy="553998"/>
          </a:xfrm>
          <a:prstGeom prst="rect">
            <a:avLst/>
          </a:prstGeom>
          <a:noFill/>
        </p:spPr>
        <p:txBody>
          <a:bodyPr wrap="none" rtlCol="0" anchor="ctr" anchorCtr="0">
            <a:spAutoFit/>
          </a:bodyPr>
          <a:lstStyle/>
          <a:p>
            <a:r>
              <a:rPr lang="en-US" sz="3000" b="1" dirty="0" smtClean="0">
                <a:solidFill>
                  <a:schemeClr val="tx2"/>
                </a:solidFill>
                <a:latin typeface="Fira Sans" panose="020B0503050000020004" pitchFamily="34" charset="0"/>
                <a:ea typeface="League Spartan" charset="0"/>
                <a:cs typeface="Poppins" pitchFamily="2" charset="77"/>
              </a:rPr>
              <a:t>One planet, our world </a:t>
            </a:r>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274642" y="4459245"/>
            <a:ext cx="5765007"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6"/>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56128" y="32701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Y3</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1508530" y="292260"/>
            <a:ext cx="4996597" cy="260796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     Through the ages</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the type, purpose and use of different buildings, monuments, services and land, and identify reasons for their location</a:t>
            </a:r>
          </a:p>
        </p:txBody>
      </p:sp>
      <p:sp>
        <p:nvSpPr>
          <p:cNvPr id="17" name="Rectangle 16"/>
          <p:cNvSpPr/>
          <p:nvPr/>
        </p:nvSpPr>
        <p:spPr>
          <a:xfrm>
            <a:off x="679369" y="3304869"/>
            <a:ext cx="3419526" cy="523220"/>
          </a:xfrm>
          <a:prstGeom prst="rect">
            <a:avLst/>
          </a:prstGeom>
        </p:spPr>
        <p:txBody>
          <a:bodyPr wrap="none">
            <a:spAutoFit/>
          </a:bodyPr>
          <a:lstStyle/>
          <a:p>
            <a:r>
              <a:rPr lang="en-US" sz="2800" b="1" dirty="0" smtClean="0">
                <a:solidFill>
                  <a:schemeClr val="tx2"/>
                </a:solidFill>
                <a:latin typeface="Fira Sans" panose="020B0503050000020004" pitchFamily="34" charset="0"/>
                <a:ea typeface="League Spartan" charset="0"/>
                <a:cs typeface="Poppins" pitchFamily="2" charset="77"/>
              </a:rPr>
              <a:t>Rocks, relics and rumbles </a:t>
            </a:r>
            <a:endParaRPr lang="en-US" sz="2800" b="1" dirty="0">
              <a:solidFill>
                <a:schemeClr val="tx2"/>
              </a:solidFill>
              <a:latin typeface="Fira Sans" panose="020B0503050000020004" pitchFamily="34" charset="0"/>
              <a:ea typeface="League Spartan" charset="0"/>
              <a:cs typeface="Poppins" pitchFamily="2" charset="77"/>
            </a:endParaRPr>
          </a:p>
        </p:txBody>
      </p:sp>
    </p:spTree>
    <p:extLst>
      <p:ext uri="{BB962C8B-B14F-4D97-AF65-F5344CB8AC3E}">
        <p14:creationId xmlns:p14="http://schemas.microsoft.com/office/powerpoint/2010/main" val="39604448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5269908" y="213488"/>
            <a:ext cx="10041237"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4281186" y="2350545"/>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7648008" y="523531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544210" y="10135579"/>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1673565" y="8974609"/>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Y4</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398135" y="12315"/>
            <a:ext cx="12931612" cy="168463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Invasion</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Study and draw conclusions about places and geographical features using a range of geographical resources, including maps, atlases, globes and digital mapping </a:t>
            </a:r>
          </a:p>
        </p:txBody>
      </p:sp>
      <p:sp>
        <p:nvSpPr>
          <p:cNvPr id="112" name="Subtitle 2">
            <a:extLst>
              <a:ext uri="{FF2B5EF4-FFF2-40B4-BE49-F238E27FC236}">
                <a16:creationId xmlns:a16="http://schemas.microsoft.com/office/drawing/2014/main" id="{4EC94491-6539-F941-898A-4BB887977E4E}"/>
              </a:ext>
            </a:extLst>
          </p:cNvPr>
          <p:cNvSpPr txBox="1">
            <a:spLocks/>
          </p:cNvSpPr>
          <p:nvPr/>
        </p:nvSpPr>
        <p:spPr>
          <a:xfrm>
            <a:off x="7720819" y="9707764"/>
            <a:ext cx="5663117" cy="168463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Magnificent monarchs</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Draw or read a range of simple maps that use symbols and a key </a:t>
            </a:r>
          </a:p>
        </p:txBody>
      </p:sp>
      <p:sp>
        <p:nvSpPr>
          <p:cNvPr id="113" name="Subtitle 2">
            <a:extLst>
              <a:ext uri="{FF2B5EF4-FFF2-40B4-BE49-F238E27FC236}">
                <a16:creationId xmlns:a16="http://schemas.microsoft.com/office/drawing/2014/main" id="{4EC94491-6539-F941-898A-4BB887977E4E}"/>
              </a:ext>
            </a:extLst>
          </p:cNvPr>
          <p:cNvSpPr txBox="1">
            <a:spLocks/>
          </p:cNvSpPr>
          <p:nvPr/>
        </p:nvSpPr>
        <p:spPr>
          <a:xfrm>
            <a:off x="15419265" y="335142"/>
            <a:ext cx="7181569" cy="168463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Electrical circuits and conductors </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how natural resources can be harnessed to create sustainable energy </a:t>
            </a:r>
          </a:p>
        </p:txBody>
      </p:sp>
      <p:sp>
        <p:nvSpPr>
          <p:cNvPr id="114" name="Subtitle 2">
            <a:extLst>
              <a:ext uri="{FF2B5EF4-FFF2-40B4-BE49-F238E27FC236}">
                <a16:creationId xmlns:a16="http://schemas.microsoft.com/office/drawing/2014/main" id="{4EC94491-6539-F941-898A-4BB887977E4E}"/>
              </a:ext>
            </a:extLst>
          </p:cNvPr>
          <p:cNvSpPr txBox="1">
            <a:spLocks/>
          </p:cNvSpPr>
          <p:nvPr/>
        </p:nvSpPr>
        <p:spPr>
          <a:xfrm>
            <a:off x="15483993" y="2767481"/>
            <a:ext cx="8700668" cy="848649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Misty mountain, winding river </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Name, locate and explain the importance of significant mountains or rivers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the topography of an area of the UK using contour lines on a map</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and compare aspects of physical features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and explain the transportation of materials by rivers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the properties of different types of soil</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altitudinal zonation of mountains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describe and explain the formation of different mountain types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Use specific geographical vocabulary and diagrams to explain the water cycle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ways that settlements, land use or water systems are used in the UK and other parts of the world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Collect and </a:t>
            </a:r>
            <a:r>
              <a:rPr lang="en-US" sz="2600"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analyse</a:t>
            </a: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primary and secondary data, identifying and analyzing patterns and suggesting reasons for them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how the physical processes of a river, sea or ocean have changed a landscape over time </a:t>
            </a:r>
          </a:p>
        </p:txBody>
      </p:sp>
      <p:sp>
        <p:nvSpPr>
          <p:cNvPr id="115" name="Subtitle 2">
            <a:extLst>
              <a:ext uri="{FF2B5EF4-FFF2-40B4-BE49-F238E27FC236}">
                <a16:creationId xmlns:a16="http://schemas.microsoft.com/office/drawing/2014/main" id="{4EC94491-6539-F941-898A-4BB887977E4E}"/>
              </a:ext>
            </a:extLst>
          </p:cNvPr>
          <p:cNvSpPr txBox="1">
            <a:spLocks/>
          </p:cNvSpPr>
          <p:nvPr/>
        </p:nvSpPr>
        <p:spPr>
          <a:xfrm>
            <a:off x="-29214" y="2059925"/>
            <a:ext cx="5412193" cy="1109643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Interconnected world </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Locate the countries and major cities of North, Central and South America on a world map, atlas or globe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Create a detailed study of geographical features of the UK</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the location of the Tropics of Cancer and Capricorn on a world map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climatic variations of a country or continent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a range of human features and their location and explain how they are interconnected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ways that settlements, land use or water systems are used in the UK and other parts of the world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Use four or six figure grid references, symbols and a key to locate and plot geographical places and features on a map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Investigate a geographical hypothesis using a range of fieldwork techniques </a:t>
            </a: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28112967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a:off x="6226273" y="49396"/>
            <a:ext cx="9051323"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4277261" y="9215052"/>
            <a:ext cx="645639" cy="1071948"/>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009796" y="4284706"/>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668588" y="3212756"/>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8617867" y="8683712"/>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85" name="TextBox 284">
            <a:extLst>
              <a:ext uri="{FF2B5EF4-FFF2-40B4-BE49-F238E27FC236}">
                <a16:creationId xmlns:a16="http://schemas.microsoft.com/office/drawing/2014/main" id="{202115F2-E615-9546-994F-06913BDC1160}"/>
              </a:ext>
            </a:extLst>
          </p:cNvPr>
          <p:cNvSpPr txBox="1"/>
          <p:nvPr/>
        </p:nvSpPr>
        <p:spPr>
          <a:xfrm>
            <a:off x="6844672" y="10555764"/>
            <a:ext cx="5890493" cy="2677656"/>
          </a:xfrm>
          <a:prstGeom prst="rect">
            <a:avLst/>
          </a:prstGeom>
          <a:noFill/>
        </p:spPr>
        <p:txBody>
          <a:bodyPr wrap="square" rtlCol="0" anchor="ctr" anchorCtr="0">
            <a:spAutoFit/>
          </a:bodyPr>
          <a:lstStyle/>
          <a:p>
            <a:pPr marL="457200" indent="-457200">
              <a:buFont typeface="Arial" panose="020B0604020202020204" pitchFamily="34" charset="0"/>
              <a:buChar char="•"/>
            </a:pPr>
            <a:r>
              <a:rPr lang="en-US" sz="2600" dirty="0" err="1" smtClean="0">
                <a:latin typeface="Fira Sans Light" panose="020B0403050000020004" pitchFamily="34" charset="0"/>
                <a:ea typeface="Open Sans Light" panose="020B0306030504020204" pitchFamily="34" charset="0"/>
                <a:cs typeface="Open Sans Light" panose="020B0306030504020204" pitchFamily="34" charset="0"/>
              </a:rPr>
              <a:t>Analyse</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 and compare a place, or places, using aerial photographs, atlases and maps</a:t>
            </a: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286" name="Subtitle 2">
            <a:extLst>
              <a:ext uri="{FF2B5EF4-FFF2-40B4-BE49-F238E27FC236}">
                <a16:creationId xmlns:a16="http://schemas.microsoft.com/office/drawing/2014/main" id="{21FE07F3-9EF9-9A4A-9E3C-C6D1D8A7338A}"/>
              </a:ext>
            </a:extLst>
          </p:cNvPr>
          <p:cNvSpPr txBox="1">
            <a:spLocks/>
          </p:cNvSpPr>
          <p:nvPr/>
        </p:nvSpPr>
        <p:spPr>
          <a:xfrm>
            <a:off x="15343085" y="1320633"/>
            <a:ext cx="8510768" cy="1087483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Name, locate and describe major world cities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the relative location of cities, counties or geographical features in the UK in relation to other places or geographical features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the location and explain the function of the Prime (or Greenwich) Meridian and different time zones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and describe the similarities and differences in physical and human geography between continents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Name and locate the world’s biomes, climate zones, vegetation belts and explain their common characteristics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and explain the location, purpose and use of transport networks across the UK and other parts of the world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and explain the ways that people can improve the production of products without compromising the needs of future generations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Use compass points, grid references and scale to interpret maps, including Ordnance Survey maps, with accuracy </a:t>
            </a:r>
          </a:p>
          <a:p>
            <a:pPr marL="457200" indent="-457200" algn="l">
              <a:lnSpc>
                <a:spcPts val="3600"/>
              </a:lnSpc>
              <a:buFont typeface="Arial" panose="020B0604020202020204" pitchFamily="34" charset="0"/>
              <a:buChar char="•"/>
            </a:pPr>
            <a:r>
              <a:rPr lang="en-US" sz="2600"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Summarise</a:t>
            </a: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geographical data to draw conclusions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elevated areas, depressions and river basins on a relief map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how the characteristic of a settlement changes as it gets bigger (settlement hierarchy) </a:t>
            </a: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291" name="TextBox 290">
            <a:extLst>
              <a:ext uri="{FF2B5EF4-FFF2-40B4-BE49-F238E27FC236}">
                <a16:creationId xmlns:a16="http://schemas.microsoft.com/office/drawing/2014/main" id="{16B614EB-32D2-EF47-88CE-B59FFE224DD0}"/>
              </a:ext>
            </a:extLst>
          </p:cNvPr>
          <p:cNvSpPr txBox="1"/>
          <p:nvPr/>
        </p:nvSpPr>
        <p:spPr>
          <a:xfrm>
            <a:off x="16001028" y="621876"/>
            <a:ext cx="3294492" cy="553998"/>
          </a:xfrm>
          <a:prstGeom prst="rect">
            <a:avLst/>
          </a:prstGeom>
          <a:noFill/>
        </p:spPr>
        <p:txBody>
          <a:bodyPr wrap="none" rtlCol="0" anchor="ctr" anchorCtr="0">
            <a:spAutoFit/>
          </a:bodyPr>
          <a:lstStyle/>
          <a:p>
            <a:r>
              <a:rPr lang="en-US" sz="3000" b="1" dirty="0" smtClean="0">
                <a:solidFill>
                  <a:schemeClr val="tx2"/>
                </a:solidFill>
                <a:latin typeface="Fira Sans" panose="020B0503050000020004" pitchFamily="34" charset="0"/>
                <a:ea typeface="League Spartan" charset="0"/>
                <a:cs typeface="Poppins" pitchFamily="2" charset="77"/>
              </a:rPr>
              <a:t>Investigating our world </a:t>
            </a:r>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7156679" y="11012266"/>
            <a:ext cx="5765007"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6"/>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56128" y="32701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Y5</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211378" y="2156671"/>
            <a:ext cx="4996597" cy="1139805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      Sow, grow and farm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some of the problems of farming in a developing country and report on ways in which these can be supported</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how the topography and soil type affect the location of different agricultural regions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and describe some key physical features and environmental regions of North and South America and explain how these, along with the climate zones and soil types, can affect land use</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how soil fertility, drainage and climate affect agricultural land use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how the climate affects land use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in detail the different types of agricultural land use in the UK</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Construct or carry out a geographical enquiry by gathering and analyzing a range of sources </a:t>
            </a:r>
          </a:p>
        </p:txBody>
      </p:sp>
      <p:sp>
        <p:nvSpPr>
          <p:cNvPr id="17" name="Rectangle 16"/>
          <p:cNvSpPr/>
          <p:nvPr/>
        </p:nvSpPr>
        <p:spPr>
          <a:xfrm>
            <a:off x="7299678" y="9950278"/>
            <a:ext cx="3081293" cy="523220"/>
          </a:xfrm>
          <a:prstGeom prst="rect">
            <a:avLst/>
          </a:prstGeom>
        </p:spPr>
        <p:txBody>
          <a:bodyPr wrap="none">
            <a:spAutoFit/>
          </a:bodyPr>
          <a:lstStyle/>
          <a:p>
            <a:r>
              <a:rPr lang="en-US" sz="2800" b="1" dirty="0" smtClean="0">
                <a:solidFill>
                  <a:schemeClr val="tx2"/>
                </a:solidFill>
                <a:latin typeface="Fira Sans" panose="020B0503050000020004" pitchFamily="34" charset="0"/>
                <a:ea typeface="League Spartan" charset="0"/>
                <a:cs typeface="Poppins" pitchFamily="2" charset="77"/>
              </a:rPr>
              <a:t>Groundbreaking Greeks</a:t>
            </a:r>
            <a:endParaRPr lang="en-US" sz="2800" b="1" dirty="0">
              <a:solidFill>
                <a:schemeClr val="tx2"/>
              </a:solidFill>
              <a:latin typeface="Fira Sans" panose="020B0503050000020004" pitchFamily="34" charset="0"/>
              <a:ea typeface="League Spartan" charset="0"/>
              <a:cs typeface="Poppins" pitchFamily="2" charset="77"/>
            </a:endParaRPr>
          </a:p>
        </p:txBody>
      </p:sp>
    </p:spTree>
    <p:extLst>
      <p:ext uri="{BB962C8B-B14F-4D97-AF65-F5344CB8AC3E}">
        <p14:creationId xmlns:p14="http://schemas.microsoft.com/office/powerpoint/2010/main" val="30159446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5269908" y="213488"/>
            <a:ext cx="10041237"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4281186" y="2350545"/>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7648008" y="523531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544210" y="10135579"/>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1673565" y="8974609"/>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89341"/>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6263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Y6</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7805555" y="9107443"/>
            <a:ext cx="3728547" cy="214629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err="1" smtClean="0">
                <a:latin typeface="Fira Sans" panose="020B0503050000020004" pitchFamily="34" charset="0"/>
                <a:ea typeface="League Spartan" charset="0"/>
                <a:cs typeface="Poppins" pitchFamily="2" charset="77"/>
              </a:rPr>
              <a:t>Maafa</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how humans function in the place they live</a:t>
            </a:r>
          </a:p>
        </p:txBody>
      </p:sp>
      <p:sp>
        <p:nvSpPr>
          <p:cNvPr id="113" name="Subtitle 2">
            <a:extLst>
              <a:ext uri="{FF2B5EF4-FFF2-40B4-BE49-F238E27FC236}">
                <a16:creationId xmlns:a16="http://schemas.microsoft.com/office/drawing/2014/main" id="{4EC94491-6539-F941-898A-4BB887977E4E}"/>
              </a:ext>
            </a:extLst>
          </p:cNvPr>
          <p:cNvSpPr txBox="1">
            <a:spLocks/>
          </p:cNvSpPr>
          <p:nvPr/>
        </p:nvSpPr>
        <p:spPr>
          <a:xfrm>
            <a:off x="8257046" y="11441289"/>
            <a:ext cx="5834071" cy="168463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Britain at war</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interconnections between two or more areas of the world </a:t>
            </a:r>
          </a:p>
        </p:txBody>
      </p:sp>
      <p:sp>
        <p:nvSpPr>
          <p:cNvPr id="114" name="Subtitle 2">
            <a:extLst>
              <a:ext uri="{FF2B5EF4-FFF2-40B4-BE49-F238E27FC236}">
                <a16:creationId xmlns:a16="http://schemas.microsoft.com/office/drawing/2014/main" id="{4EC94491-6539-F941-898A-4BB887977E4E}"/>
              </a:ext>
            </a:extLst>
          </p:cNvPr>
          <p:cNvSpPr txBox="1">
            <a:spLocks/>
          </p:cNvSpPr>
          <p:nvPr/>
        </p:nvSpPr>
        <p:spPr>
          <a:xfrm>
            <a:off x="15576204" y="1313342"/>
            <a:ext cx="8700668" cy="979146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Frozen Kingdoms </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the climatic differences and similarities between two regions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how the presence of ice makes the polar oceans different to other oceans on Earth </a:t>
            </a:r>
          </a:p>
          <a:p>
            <a:pPr marL="457200" indent="-457200" algn="l">
              <a:lnSpc>
                <a:spcPts val="3600"/>
              </a:lnSpc>
              <a:buFont typeface="Arial" panose="020B0604020202020204" pitchFamily="34" charset="0"/>
              <a:buChar char="•"/>
            </a:pPr>
            <a:r>
              <a:rPr lang="en-US" sz="2600" dirty="0">
                <a:latin typeface="Fira Sans Light" panose="020B0403050000020004" pitchFamily="34" charset="0"/>
                <a:ea typeface="Open Sans Light" panose="020B0306030504020204" pitchFamily="34" charset="0"/>
                <a:cs typeface="Open Sans Light" panose="020B0306030504020204" pitchFamily="34" charset="0"/>
              </a:rPr>
              <a:t>Explain how climate change affects climate zones and biomes across the world </a:t>
            </a:r>
          </a:p>
          <a:p>
            <a:pPr marL="457200" indent="-457200" algn="l">
              <a:lnSpc>
                <a:spcPts val="3600"/>
              </a:lnSpc>
              <a:buFont typeface="Arial" panose="020B0604020202020204" pitchFamily="34" charset="0"/>
              <a:buChar char="•"/>
            </a:pPr>
            <a:r>
              <a:rPr lang="en-US" sz="2600" dirty="0">
                <a:latin typeface="Fira Sans Light" panose="020B0403050000020004" pitchFamily="34" charset="0"/>
                <a:ea typeface="Open Sans Light" panose="020B0306030504020204" pitchFamily="34" charset="0"/>
                <a:cs typeface="Open Sans Light" panose="020B0306030504020204" pitchFamily="34" charset="0"/>
              </a:rPr>
              <a:t>Identify the position and explain the significance of latitude, longitude, equator, Northern Hemisphere, Southern Hemisphere, the Tropics of Cancer and Capricorn, the Arctic and the Antarctic Circles, the Prime (Greenwich) Meridian and time zones </a:t>
            </a: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Compare and describe physical features of polar landscapes </a:t>
            </a:r>
          </a:p>
          <a:p>
            <a:pPr marL="457200" indent="-457200" algn="l">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Describe the distribution of natural resources in an area or country </a:t>
            </a:r>
          </a:p>
          <a:p>
            <a:pPr marL="457200" indent="-457200" algn="l">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Present a detailed account of how an industry, including tourism, has changes a place or landscape over time </a:t>
            </a:r>
          </a:p>
          <a:p>
            <a:pPr marL="457200" indent="-457200" algn="l">
              <a:lnSpc>
                <a:spcPts val="3600"/>
              </a:lnSpc>
              <a:buFont typeface="Arial" panose="020B0604020202020204" pitchFamily="34" charset="0"/>
              <a:buChar char="•"/>
            </a:pPr>
            <a:r>
              <a:rPr lang="en-US" sz="2600" dirty="0">
                <a:latin typeface="Fira Sans Light" panose="020B0403050000020004" pitchFamily="34" charset="0"/>
                <a:ea typeface="Open Sans Light" panose="020B0306030504020204" pitchFamily="34" charset="0"/>
                <a:cs typeface="Open Sans Light" panose="020B0306030504020204" pitchFamily="34" charset="0"/>
              </a:rPr>
              <a:t>Use grid references, lines of latitude and longitude, contour lines and symbols in maps and on globes to understand and record the topography of an area </a:t>
            </a:r>
          </a:p>
          <a:p>
            <a:pPr marL="457200" indent="-457200" algn="l">
              <a:lnSpc>
                <a:spcPts val="3600"/>
              </a:lnSpc>
              <a:buFont typeface="Arial" panose="020B0604020202020204" pitchFamily="34" charset="0"/>
              <a:buChar char="•"/>
            </a:pP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115" name="Subtitle 2">
            <a:extLst>
              <a:ext uri="{FF2B5EF4-FFF2-40B4-BE49-F238E27FC236}">
                <a16:creationId xmlns:a16="http://schemas.microsoft.com/office/drawing/2014/main" id="{4EC94491-6539-F941-898A-4BB887977E4E}"/>
              </a:ext>
            </a:extLst>
          </p:cNvPr>
          <p:cNvSpPr txBox="1">
            <a:spLocks/>
          </p:cNvSpPr>
          <p:nvPr/>
        </p:nvSpPr>
        <p:spPr>
          <a:xfrm>
            <a:off x="47843" y="89341"/>
            <a:ext cx="5412193"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Our changing world</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2" name="Rectangle 1"/>
          <p:cNvSpPr/>
          <p:nvPr/>
        </p:nvSpPr>
        <p:spPr>
          <a:xfrm>
            <a:off x="250116" y="885705"/>
            <a:ext cx="12559844" cy="3323987"/>
          </a:xfrm>
          <a:prstGeom prst="rect">
            <a:avLst/>
          </a:prstGeom>
        </p:spPr>
        <p:txBody>
          <a:bodyPr wrap="square">
            <a:spAutoFit/>
          </a:bodyPr>
          <a:lstStyle/>
          <a:p>
            <a:pPr marL="457200" indent="-457200">
              <a:lnSpc>
                <a:spcPts val="3600"/>
              </a:lnSpc>
              <a:buFont typeface="Arial" panose="020B0604020202020204" pitchFamily="34" charset="0"/>
              <a:buChar char="•"/>
            </a:pPr>
            <a:r>
              <a:rPr lang="en-US" sz="2600" dirty="0">
                <a:latin typeface="Fira Sans Light" panose="020B0403050000020004" pitchFamily="34" charset="0"/>
                <a:ea typeface="Open Sans Light" panose="020B0306030504020204" pitchFamily="34" charset="0"/>
                <a:cs typeface="Open Sans Light" panose="020B0306030504020204" pitchFamily="34" charset="0"/>
              </a:rPr>
              <a:t>Name, locate and explain the distribution of significant industrial, farming and exporting regions around the world</a:t>
            </a:r>
          </a:p>
          <a:p>
            <a:pPr marL="457200" indent="-457200">
              <a:lnSpc>
                <a:spcPts val="3600"/>
              </a:lnSpc>
              <a:buFont typeface="Arial" panose="020B0604020202020204" pitchFamily="34" charset="0"/>
              <a:buChar char="•"/>
            </a:pPr>
            <a:r>
              <a:rPr lang="en-US" sz="2600" dirty="0">
                <a:latin typeface="Fira Sans Light" panose="020B0403050000020004" pitchFamily="34" charset="0"/>
                <a:ea typeface="Open Sans Light" panose="020B0306030504020204" pitchFamily="34" charset="0"/>
                <a:cs typeface="Open Sans Light" panose="020B0306030504020204" pitchFamily="34" charset="0"/>
              </a:rPr>
              <a:t>Describe patterns of human growth and movement, economic activities, space, land use and human settlement patterns of an area of the UK or the wider world </a:t>
            </a: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Describe </a:t>
            </a:r>
            <a:r>
              <a:rPr lang="en-US" sz="2600" dirty="0">
                <a:latin typeface="Fira Sans Light" panose="020B0403050000020004" pitchFamily="34" charset="0"/>
                <a:ea typeface="Open Sans Light" panose="020B0306030504020204" pitchFamily="34" charset="0"/>
                <a:cs typeface="Open Sans Light" panose="020B0306030504020204" pitchFamily="34" charset="0"/>
              </a:rPr>
              <a:t>the physical processes, including weather, that affect two different locations </a:t>
            </a:r>
          </a:p>
          <a:p>
            <a:pPr marL="457200" indent="-457200">
              <a:lnSpc>
                <a:spcPts val="3600"/>
              </a:lnSpc>
              <a:buFont typeface="Arial" panose="020B0604020202020204" pitchFamily="34" charset="0"/>
              <a:buChar char="•"/>
            </a:pPr>
            <a:r>
              <a:rPr lang="en-US" sz="2600" dirty="0">
                <a:latin typeface="Fira Sans Light" panose="020B0403050000020004" pitchFamily="34" charset="0"/>
                <a:ea typeface="Open Sans Light" panose="020B0306030504020204" pitchFamily="34" charset="0"/>
                <a:cs typeface="Open Sans Light" panose="020B0306030504020204" pitchFamily="34" charset="0"/>
              </a:rPr>
              <a:t>Explain the significance of human-environment relationships and how natural resource management can protect natural resources to support life on Earth </a:t>
            </a:r>
          </a:p>
          <a:p>
            <a:pPr marL="457200" indent="-457200">
              <a:lnSpc>
                <a:spcPts val="3600"/>
              </a:lnSpc>
              <a:buFont typeface="Arial" panose="020B0604020202020204" pitchFamily="34" charset="0"/>
              <a:buChar char="•"/>
            </a:pP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3" name="Rectangle 2"/>
          <p:cNvSpPr/>
          <p:nvPr/>
        </p:nvSpPr>
        <p:spPr>
          <a:xfrm>
            <a:off x="193999" y="3705566"/>
            <a:ext cx="5144835" cy="7017306"/>
          </a:xfrm>
          <a:prstGeom prst="rect">
            <a:avLst/>
          </a:prstGeom>
        </p:spPr>
        <p:txBody>
          <a:bodyPr wrap="square">
            <a:spAutoFit/>
          </a:bodyPr>
          <a:lstStyle/>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Use </a:t>
            </a:r>
            <a:r>
              <a:rPr lang="en-US" sz="2600" dirty="0">
                <a:latin typeface="Fira Sans Light" panose="020B0403050000020004" pitchFamily="34" charset="0"/>
                <a:ea typeface="Open Sans Light" panose="020B0306030504020204" pitchFamily="34" charset="0"/>
                <a:cs typeface="Open Sans Light" panose="020B0306030504020204" pitchFamily="34" charset="0"/>
              </a:rPr>
              <a:t>satellite imaging and maps of different scales to find out geographical information about a place </a:t>
            </a: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Use lines of longitude and latitude or grid references to find the position of different geographical features and areas </a:t>
            </a:r>
          </a:p>
          <a:p>
            <a:pPr marL="457200" indent="-457200">
              <a:lnSpc>
                <a:spcPts val="3600"/>
              </a:lnSpc>
              <a:buFont typeface="Arial" panose="020B0604020202020204" pitchFamily="34" charset="0"/>
              <a:buChar char="•"/>
            </a:pPr>
            <a:r>
              <a:rPr lang="en-US" sz="2600" dirty="0" err="1" smtClean="0">
                <a:latin typeface="Fira Sans Light" panose="020B0403050000020004" pitchFamily="34" charset="0"/>
                <a:ea typeface="Open Sans Light" panose="020B0306030504020204" pitchFamily="34" charset="0"/>
                <a:cs typeface="Open Sans Light" panose="020B0306030504020204" pitchFamily="34" charset="0"/>
              </a:rPr>
              <a:t>Analyse</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 and present increasingly complex data, comparing it from different sources and suggesting why it may vary </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Evaluate the extent to which climate and extreme weather affect how people live </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Ask and answer geographical questions and hypothesis using a range of fieldwork and research techniques </a:t>
            </a:r>
          </a:p>
          <a:p>
            <a:pPr marL="457200" indent="-457200">
              <a:lnSpc>
                <a:spcPts val="3600"/>
              </a:lnSpc>
              <a:buFont typeface="Arial" panose="020B0604020202020204" pitchFamily="34" charset="0"/>
              <a:buChar char="•"/>
            </a:pP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56994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PTIFY - Mercury - Light">
      <a:dk1>
        <a:srgbClr val="3E3E3E"/>
      </a:dk1>
      <a:lt1>
        <a:srgbClr val="FFFFFF"/>
      </a:lt1>
      <a:dk2>
        <a:srgbClr val="1F1F1F"/>
      </a:dk2>
      <a:lt2>
        <a:srgbClr val="FFFFFF"/>
      </a:lt2>
      <a:accent1>
        <a:srgbClr val="2D3F63"/>
      </a:accent1>
      <a:accent2>
        <a:srgbClr val="179B98"/>
      </a:accent2>
      <a:accent3>
        <a:srgbClr val="713852"/>
      </a:accent3>
      <a:accent4>
        <a:srgbClr val="F57A7B"/>
      </a:accent4>
      <a:accent5>
        <a:srgbClr val="F8B2A2"/>
      </a:accent5>
      <a:accent6>
        <a:srgbClr val="606060"/>
      </a:accent6>
      <a:hlink>
        <a:srgbClr val="58ACC0"/>
      </a:hlink>
      <a:folHlink>
        <a:srgbClr val="315F69"/>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{9BB6B025-EE7B-B14D-8EC8-5D2DE61B865A}tf16401378</Template>
  <TotalTime>84250</TotalTime>
  <Words>2016</Words>
  <Application>Microsoft Office PowerPoint</Application>
  <PresentationFormat>Custom</PresentationFormat>
  <Paragraphs>208</Paragraphs>
  <Slides>7</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Fira Sans</vt:lpstr>
      <vt:lpstr>Fira Sans Light</vt:lpstr>
      <vt:lpstr>League Spartan</vt:lpstr>
      <vt:lpstr>Open Sans</vt:lpstr>
      <vt:lpstr>Open Sans Light</vt:lpstr>
      <vt:lpstr>Poppins</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Rob Wade</dc:creator>
  <cp:keywords/>
  <dc:description/>
  <cp:lastModifiedBy>Mr.Davie</cp:lastModifiedBy>
  <cp:revision>15118</cp:revision>
  <dcterms:created xsi:type="dcterms:W3CDTF">2014-11-12T21:47:38Z</dcterms:created>
  <dcterms:modified xsi:type="dcterms:W3CDTF">2022-06-14T13:45:25Z</dcterms:modified>
  <cp:category/>
</cp:coreProperties>
</file>